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DM Sans Bold" panose="020B0604020202020204" charset="0"/>
      <p:regular r:id="rId24"/>
    </p:embeddedFont>
    <p:embeddedFont>
      <p:font typeface="Montserrat Bold" panose="020B0604020202020204" charset="0"/>
      <p:regular r:id="rId25"/>
    </p:embeddedFont>
    <p:embeddedFont>
      <p:font typeface="Aileron Regular Bold" panose="020B0604020202020204" charset="0"/>
      <p:regular r:id="rId26"/>
    </p:embeddedFont>
    <p:embeddedFont>
      <p:font typeface="Poppins Bold" panose="020B0604020202020204" charset="0"/>
      <p:regular r:id="rId27"/>
    </p:embeddedFont>
    <p:embeddedFont>
      <p:font typeface="Lato Bold" panose="020B0604020202020204" charset="0"/>
      <p:regular r:id="rId28"/>
    </p:embeddedFont>
    <p:embeddedFont>
      <p:font typeface="Montserrat Extra-Bold" panose="020B0604020202020204" charset="0"/>
      <p:regular r:id="rId29"/>
    </p:embeddedFont>
    <p:embeddedFont>
      <p:font typeface="Montserrat" panose="020B0604020202020204" charset="0"/>
      <p:regular r:id="rId30"/>
    </p:embeddedFont>
    <p:embeddedFont>
      <p:font typeface="Open Sans Light" panose="020B0604020202020204" charset="0"/>
      <p:regular r:id="rId31"/>
    </p:embeddedFont>
    <p:embeddedFont>
      <p:font typeface="Open Sans Light Bold" panose="020B0604020202020204" charset="0"/>
      <p:regular r:id="rId32"/>
    </p:embeddedFont>
    <p:embeddedFont>
      <p:font typeface="Calibri" panose="020F0502020204030204" pitchFamily="34" charset="0"/>
      <p:regular r:id="rId33"/>
      <p:bold r:id="rId34"/>
      <p:italic r:id="rId35"/>
      <p:boldItalic r:id="rId36"/>
    </p:embeddedFont>
    <p:embeddedFont>
      <p:font typeface="DM San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8499" autoAdjust="0"/>
  </p:normalViewPr>
  <p:slideViewPr>
    <p:cSldViewPr>
      <p:cViewPr>
        <p:scale>
          <a:sx n="78" d="100"/>
          <a:sy n="78" d="100"/>
        </p:scale>
        <p:origin x="-294" y="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STEM workers who majored in a STEM field in college typically made higher salaries than those who did not: on average, $101,100 vs. $87,600.</a:t>
            </a:r>
          </a:p>
          <a:p>
            <a:pPr lvl="0"/>
            <a:endParaRPr lang="en-US"/>
          </a:p>
          <a:p>
            <a:pPr lvl="0"/>
            <a:r>
              <a:rPr lang="en-US"/>
              <a:t>According to the American Engineering Association, STEM graduates earn about 87% more than non-STEM graduates.</a:t>
            </a:r>
          </a:p>
          <a:p>
            <a:pPr lvl="0"/>
            <a:endParaRPr lang="en-US"/>
          </a:p>
          <a:p>
            <a:pPr lvl="0"/>
            <a:r>
              <a:rPr lang="en-US"/>
              <a:t>Even STEM majors who eventually work in non-STEM occupations earn more than their counterparts who do not hold STEM degrees.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6.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MDjt1BiZtKE"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7.svg"/><Relationship Id="rId4" Type="http://schemas.openxmlformats.org/officeDocument/2006/relationships/image" Target="../media/image29.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5.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332596" cy="10287000"/>
          </a:xfrm>
          <a:prstGeom prst="rect">
            <a:avLst/>
          </a:prstGeom>
          <a:solidFill>
            <a:srgbClr val="2C5E74"/>
          </a:solidFill>
        </p:spPr>
      </p:sp>
      <p:grpSp>
        <p:nvGrpSpPr>
          <p:cNvPr id="3" name="Group 3"/>
          <p:cNvGrpSpPr/>
          <p:nvPr/>
        </p:nvGrpSpPr>
        <p:grpSpPr>
          <a:xfrm>
            <a:off x="8332596" y="0"/>
            <a:ext cx="9955404" cy="10287000"/>
            <a:chOff x="0" y="0"/>
            <a:chExt cx="13273871" cy="13716000"/>
          </a:xfrm>
        </p:grpSpPr>
        <p:pic>
          <p:nvPicPr>
            <p:cNvPr id="4" name="Picture 4"/>
            <p:cNvPicPr>
              <a:picLocks noChangeAspect="1"/>
            </p:cNvPicPr>
            <p:nvPr/>
          </p:nvPicPr>
          <p:blipFill>
            <a:blip r:embed="rId2"/>
            <a:srcRect l="1611" r="1611"/>
            <a:stretch>
              <a:fillRect/>
            </a:stretch>
          </p:blipFill>
          <p:spPr>
            <a:xfrm>
              <a:off x="0" y="0"/>
              <a:ext cx="13273871" cy="13716000"/>
            </a:xfrm>
            <a:prstGeom prst="rect">
              <a:avLst/>
            </a:prstGeom>
          </p:spPr>
        </p:pic>
      </p:grpSp>
      <p:grpSp>
        <p:nvGrpSpPr>
          <p:cNvPr id="5" name="Group 5"/>
          <p:cNvGrpSpPr/>
          <p:nvPr/>
        </p:nvGrpSpPr>
        <p:grpSpPr>
          <a:xfrm>
            <a:off x="1028700" y="9012194"/>
            <a:ext cx="2114225" cy="246106"/>
            <a:chOff x="0" y="0"/>
            <a:chExt cx="1309225" cy="152400"/>
          </a:xfrm>
        </p:grpSpPr>
        <p:sp>
          <p:nvSpPr>
            <p:cNvPr id="6" name="Freeform 6"/>
            <p:cNvSpPr/>
            <p:nvPr/>
          </p:nvSpPr>
          <p:spPr>
            <a:xfrm>
              <a:off x="0" y="0"/>
              <a:ext cx="1309225" cy="152400"/>
            </a:xfrm>
            <a:custGeom>
              <a:avLst/>
              <a:gdLst/>
              <a:ahLst/>
              <a:cxnLst/>
              <a:rect l="l" t="t" r="r" b="b"/>
              <a:pathLst>
                <a:path w="1309225" h="152400">
                  <a:moveTo>
                    <a:pt x="0" y="0"/>
                  </a:moveTo>
                  <a:lnTo>
                    <a:pt x="1309225" y="0"/>
                  </a:lnTo>
                  <a:lnTo>
                    <a:pt x="1309225" y="152400"/>
                  </a:lnTo>
                  <a:lnTo>
                    <a:pt x="0" y="152400"/>
                  </a:lnTo>
                  <a:close/>
                </a:path>
              </a:pathLst>
            </a:custGeom>
            <a:solidFill>
              <a:srgbClr val="FFFFFF"/>
            </a:solidFill>
          </p:spPr>
        </p:sp>
      </p:grpSp>
      <p:grpSp>
        <p:nvGrpSpPr>
          <p:cNvPr id="7" name="Group 7"/>
          <p:cNvGrpSpPr/>
          <p:nvPr/>
        </p:nvGrpSpPr>
        <p:grpSpPr>
          <a:xfrm>
            <a:off x="1028700" y="1120207"/>
            <a:ext cx="300904" cy="300904"/>
            <a:chOff x="0" y="0"/>
            <a:chExt cx="1913890" cy="1913890"/>
          </a:xfrm>
        </p:grpSpPr>
        <p:sp>
          <p:nvSpPr>
            <p:cNvPr id="8" name="Freeform 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9" name="Group 9"/>
          <p:cNvGrpSpPr/>
          <p:nvPr/>
        </p:nvGrpSpPr>
        <p:grpSpPr>
          <a:xfrm>
            <a:off x="1404228" y="1120207"/>
            <a:ext cx="300904" cy="300904"/>
            <a:chOff x="0" y="0"/>
            <a:chExt cx="1913890" cy="1913890"/>
          </a:xfrm>
        </p:grpSpPr>
        <p:sp>
          <p:nvSpPr>
            <p:cNvPr id="10" name="Freeform 1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11" name="Group 11"/>
          <p:cNvGrpSpPr/>
          <p:nvPr/>
        </p:nvGrpSpPr>
        <p:grpSpPr>
          <a:xfrm>
            <a:off x="1404228" y="1490381"/>
            <a:ext cx="300904" cy="300904"/>
            <a:chOff x="0" y="0"/>
            <a:chExt cx="1913890" cy="1913890"/>
          </a:xfrm>
        </p:grpSpPr>
        <p:sp>
          <p:nvSpPr>
            <p:cNvPr id="12" name="Freeform 1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13" name="Group 13"/>
          <p:cNvGrpSpPr/>
          <p:nvPr/>
        </p:nvGrpSpPr>
        <p:grpSpPr>
          <a:xfrm>
            <a:off x="1028700" y="1490381"/>
            <a:ext cx="300904" cy="300904"/>
            <a:chOff x="0" y="0"/>
            <a:chExt cx="1913890" cy="1913890"/>
          </a:xfrm>
        </p:grpSpPr>
        <p:sp>
          <p:nvSpPr>
            <p:cNvPr id="14" name="Freeform 1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15" name="Group 15"/>
          <p:cNvGrpSpPr/>
          <p:nvPr/>
        </p:nvGrpSpPr>
        <p:grpSpPr>
          <a:xfrm>
            <a:off x="5907404" y="1154842"/>
            <a:ext cx="300904" cy="300904"/>
            <a:chOff x="0" y="0"/>
            <a:chExt cx="1913890" cy="1913890"/>
          </a:xfrm>
        </p:grpSpPr>
        <p:sp>
          <p:nvSpPr>
            <p:cNvPr id="16" name="Freeform 1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17" name="Group 17"/>
          <p:cNvGrpSpPr/>
          <p:nvPr/>
        </p:nvGrpSpPr>
        <p:grpSpPr>
          <a:xfrm>
            <a:off x="6282932" y="1154842"/>
            <a:ext cx="300904" cy="300904"/>
            <a:chOff x="0" y="0"/>
            <a:chExt cx="1913890" cy="1913890"/>
          </a:xfrm>
        </p:grpSpPr>
        <p:sp>
          <p:nvSpPr>
            <p:cNvPr id="18" name="Freeform 1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19" name="Group 19"/>
          <p:cNvGrpSpPr/>
          <p:nvPr/>
        </p:nvGrpSpPr>
        <p:grpSpPr>
          <a:xfrm>
            <a:off x="6282932" y="1525016"/>
            <a:ext cx="300904" cy="300904"/>
            <a:chOff x="0" y="0"/>
            <a:chExt cx="1913890" cy="1913890"/>
          </a:xfrm>
        </p:grpSpPr>
        <p:sp>
          <p:nvSpPr>
            <p:cNvPr id="20" name="Freeform 20"/>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21" name="Group 21"/>
          <p:cNvGrpSpPr/>
          <p:nvPr/>
        </p:nvGrpSpPr>
        <p:grpSpPr>
          <a:xfrm>
            <a:off x="5907404" y="1525016"/>
            <a:ext cx="300904" cy="300904"/>
            <a:chOff x="0" y="0"/>
            <a:chExt cx="1913890" cy="1913890"/>
          </a:xfrm>
        </p:grpSpPr>
        <p:sp>
          <p:nvSpPr>
            <p:cNvPr id="22" name="Freeform 2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FFFFF"/>
            </a:solidFill>
          </p:spPr>
        </p:sp>
      </p:grpSp>
      <p:grpSp>
        <p:nvGrpSpPr>
          <p:cNvPr id="23" name="Group 23"/>
          <p:cNvGrpSpPr/>
          <p:nvPr/>
        </p:nvGrpSpPr>
        <p:grpSpPr>
          <a:xfrm>
            <a:off x="3887042" y="8126486"/>
            <a:ext cx="3275645" cy="831417"/>
            <a:chOff x="0" y="0"/>
            <a:chExt cx="1675130" cy="425178"/>
          </a:xfrm>
        </p:grpSpPr>
        <p:sp>
          <p:nvSpPr>
            <p:cNvPr id="24" name="Freeform 24"/>
            <p:cNvSpPr/>
            <p:nvPr/>
          </p:nvSpPr>
          <p:spPr>
            <a:xfrm>
              <a:off x="92710" y="106680"/>
              <a:ext cx="1570990" cy="305798"/>
            </a:xfrm>
            <a:custGeom>
              <a:avLst/>
              <a:gdLst/>
              <a:ahLst/>
              <a:cxnLst/>
              <a:rect l="l" t="t" r="r" b="b"/>
              <a:pathLst>
                <a:path w="1570990" h="305798">
                  <a:moveTo>
                    <a:pt x="1544320" y="116568"/>
                  </a:moveTo>
                  <a:cubicBezTo>
                    <a:pt x="1544320" y="204198"/>
                    <a:pt x="1468120" y="275318"/>
                    <a:pt x="1386840" y="275318"/>
                  </a:cubicBezTo>
                  <a:lnTo>
                    <a:pt x="66040" y="275318"/>
                  </a:lnTo>
                  <a:cubicBezTo>
                    <a:pt x="43180" y="275318"/>
                    <a:pt x="20320" y="270238"/>
                    <a:pt x="0" y="261348"/>
                  </a:cubicBezTo>
                  <a:cubicBezTo>
                    <a:pt x="26670" y="289288"/>
                    <a:pt x="63500" y="305798"/>
                    <a:pt x="104140" y="305798"/>
                  </a:cubicBezTo>
                  <a:lnTo>
                    <a:pt x="1424940" y="305798"/>
                  </a:lnTo>
                  <a:cubicBezTo>
                    <a:pt x="1504950" y="305798"/>
                    <a:pt x="1570990" y="239758"/>
                    <a:pt x="1570990" y="159748"/>
                  </a:cubicBezTo>
                  <a:lnTo>
                    <a:pt x="1570990" y="95250"/>
                  </a:lnTo>
                  <a:cubicBezTo>
                    <a:pt x="1570990" y="58420"/>
                    <a:pt x="1557020" y="25400"/>
                    <a:pt x="1535430" y="0"/>
                  </a:cubicBezTo>
                  <a:cubicBezTo>
                    <a:pt x="1541780" y="16510"/>
                    <a:pt x="1544320" y="34290"/>
                    <a:pt x="1544320" y="52070"/>
                  </a:cubicBezTo>
                  <a:lnTo>
                    <a:pt x="1544320" y="116568"/>
                  </a:lnTo>
                  <a:lnTo>
                    <a:pt x="1544320" y="116568"/>
                  </a:lnTo>
                  <a:close/>
                </a:path>
              </a:pathLst>
            </a:custGeom>
            <a:solidFill>
              <a:srgbClr val="9AA7B2"/>
            </a:solidFill>
          </p:spPr>
        </p:sp>
        <p:sp>
          <p:nvSpPr>
            <p:cNvPr id="25" name="Freeform 25"/>
            <p:cNvSpPr/>
            <p:nvPr/>
          </p:nvSpPr>
          <p:spPr>
            <a:xfrm>
              <a:off x="12700" y="12700"/>
              <a:ext cx="1610360" cy="356598"/>
            </a:xfrm>
            <a:custGeom>
              <a:avLst/>
              <a:gdLst/>
              <a:ahLst/>
              <a:cxnLst/>
              <a:rect l="l" t="t" r="r" b="b"/>
              <a:pathLst>
                <a:path w="1610360" h="356598">
                  <a:moveTo>
                    <a:pt x="146050" y="356598"/>
                  </a:moveTo>
                  <a:lnTo>
                    <a:pt x="1464310" y="356598"/>
                  </a:lnTo>
                  <a:cubicBezTo>
                    <a:pt x="1544320" y="356598"/>
                    <a:pt x="1610360" y="290558"/>
                    <a:pt x="1610360" y="210548"/>
                  </a:cubicBezTo>
                  <a:lnTo>
                    <a:pt x="1610360" y="146050"/>
                  </a:lnTo>
                  <a:cubicBezTo>
                    <a:pt x="1610360" y="66040"/>
                    <a:pt x="1544320" y="0"/>
                    <a:pt x="1464310" y="0"/>
                  </a:cubicBezTo>
                  <a:lnTo>
                    <a:pt x="146050" y="0"/>
                  </a:lnTo>
                  <a:cubicBezTo>
                    <a:pt x="66040" y="0"/>
                    <a:pt x="0" y="66040"/>
                    <a:pt x="0" y="146050"/>
                  </a:cubicBezTo>
                  <a:lnTo>
                    <a:pt x="0" y="210548"/>
                  </a:lnTo>
                  <a:cubicBezTo>
                    <a:pt x="0" y="291828"/>
                    <a:pt x="66040" y="356598"/>
                    <a:pt x="146050" y="356598"/>
                  </a:cubicBezTo>
                  <a:close/>
                </a:path>
              </a:pathLst>
            </a:custGeom>
            <a:solidFill>
              <a:srgbClr val="FFFFFF"/>
            </a:solidFill>
          </p:spPr>
        </p:sp>
        <p:sp>
          <p:nvSpPr>
            <p:cNvPr id="26" name="Freeform 26"/>
            <p:cNvSpPr/>
            <p:nvPr/>
          </p:nvSpPr>
          <p:spPr>
            <a:xfrm>
              <a:off x="0" y="0"/>
              <a:ext cx="1675130" cy="425178"/>
            </a:xfrm>
            <a:custGeom>
              <a:avLst/>
              <a:gdLst/>
              <a:ahLst/>
              <a:cxnLst/>
              <a:rect l="l" t="t" r="r" b="b"/>
              <a:pathLst>
                <a:path w="1675130" h="425178">
                  <a:moveTo>
                    <a:pt x="1611630" y="74930"/>
                  </a:moveTo>
                  <a:cubicBezTo>
                    <a:pt x="1583690" y="30480"/>
                    <a:pt x="1534160" y="0"/>
                    <a:pt x="1477010" y="0"/>
                  </a:cubicBezTo>
                  <a:lnTo>
                    <a:pt x="158750" y="0"/>
                  </a:lnTo>
                  <a:cubicBezTo>
                    <a:pt x="71120" y="0"/>
                    <a:pt x="0" y="71120"/>
                    <a:pt x="0" y="158750"/>
                  </a:cubicBezTo>
                  <a:lnTo>
                    <a:pt x="0" y="223248"/>
                  </a:lnTo>
                  <a:cubicBezTo>
                    <a:pt x="0" y="275318"/>
                    <a:pt x="25400" y="321038"/>
                    <a:pt x="63500" y="350248"/>
                  </a:cubicBezTo>
                  <a:cubicBezTo>
                    <a:pt x="91440" y="394698"/>
                    <a:pt x="140970" y="425178"/>
                    <a:pt x="198120" y="425178"/>
                  </a:cubicBezTo>
                  <a:lnTo>
                    <a:pt x="1516380" y="425178"/>
                  </a:lnTo>
                  <a:cubicBezTo>
                    <a:pt x="1604010" y="425178"/>
                    <a:pt x="1675130" y="354058"/>
                    <a:pt x="1675130" y="266428"/>
                  </a:cubicBezTo>
                  <a:lnTo>
                    <a:pt x="1675130" y="201930"/>
                  </a:lnTo>
                  <a:cubicBezTo>
                    <a:pt x="1675130" y="149860"/>
                    <a:pt x="1649730" y="104140"/>
                    <a:pt x="1611630" y="74930"/>
                  </a:cubicBezTo>
                  <a:close/>
                  <a:moveTo>
                    <a:pt x="12700" y="223248"/>
                  </a:moveTo>
                  <a:lnTo>
                    <a:pt x="12700" y="158750"/>
                  </a:lnTo>
                  <a:cubicBezTo>
                    <a:pt x="12700" y="78740"/>
                    <a:pt x="78740" y="12700"/>
                    <a:pt x="158750" y="12700"/>
                  </a:cubicBezTo>
                  <a:lnTo>
                    <a:pt x="1477010" y="12700"/>
                  </a:lnTo>
                  <a:cubicBezTo>
                    <a:pt x="1557020" y="12700"/>
                    <a:pt x="1623060" y="78740"/>
                    <a:pt x="1623060" y="158750"/>
                  </a:cubicBezTo>
                  <a:lnTo>
                    <a:pt x="1623060" y="223248"/>
                  </a:lnTo>
                  <a:cubicBezTo>
                    <a:pt x="1623060" y="303258"/>
                    <a:pt x="1557020" y="369298"/>
                    <a:pt x="1477010" y="369298"/>
                  </a:cubicBezTo>
                  <a:lnTo>
                    <a:pt x="158750" y="369298"/>
                  </a:lnTo>
                  <a:cubicBezTo>
                    <a:pt x="78740" y="369298"/>
                    <a:pt x="12700" y="304528"/>
                    <a:pt x="12700" y="223248"/>
                  </a:cubicBezTo>
                  <a:close/>
                  <a:moveTo>
                    <a:pt x="1663700" y="266428"/>
                  </a:moveTo>
                  <a:cubicBezTo>
                    <a:pt x="1663700" y="346438"/>
                    <a:pt x="1596390" y="412478"/>
                    <a:pt x="1516380" y="412478"/>
                  </a:cubicBezTo>
                  <a:lnTo>
                    <a:pt x="198120" y="412478"/>
                  </a:lnTo>
                  <a:cubicBezTo>
                    <a:pt x="157480" y="412478"/>
                    <a:pt x="120650" y="395968"/>
                    <a:pt x="93980" y="368028"/>
                  </a:cubicBezTo>
                  <a:cubicBezTo>
                    <a:pt x="114300" y="376918"/>
                    <a:pt x="135890" y="381998"/>
                    <a:pt x="160020" y="381998"/>
                  </a:cubicBezTo>
                  <a:lnTo>
                    <a:pt x="1478280" y="381998"/>
                  </a:lnTo>
                  <a:cubicBezTo>
                    <a:pt x="1565910" y="381998"/>
                    <a:pt x="1637030" y="310878"/>
                    <a:pt x="1637030" y="223248"/>
                  </a:cubicBezTo>
                  <a:lnTo>
                    <a:pt x="1637030" y="158750"/>
                  </a:lnTo>
                  <a:cubicBezTo>
                    <a:pt x="1637030" y="140970"/>
                    <a:pt x="1633220" y="123190"/>
                    <a:pt x="1628140" y="106680"/>
                  </a:cubicBezTo>
                  <a:cubicBezTo>
                    <a:pt x="1649730" y="132080"/>
                    <a:pt x="1663700" y="165100"/>
                    <a:pt x="1663700" y="201930"/>
                  </a:cubicBezTo>
                  <a:lnTo>
                    <a:pt x="1663700" y="266428"/>
                  </a:lnTo>
                  <a:cubicBezTo>
                    <a:pt x="1663700" y="266428"/>
                    <a:pt x="1663700" y="266428"/>
                    <a:pt x="1663700" y="266428"/>
                  </a:cubicBezTo>
                  <a:close/>
                </a:path>
              </a:pathLst>
            </a:custGeom>
            <a:solidFill>
              <a:srgbClr val="77838D"/>
            </a:solidFill>
          </p:spPr>
        </p:sp>
      </p:grpSp>
      <p:sp>
        <p:nvSpPr>
          <p:cNvPr id="27" name="TextBox 27"/>
          <p:cNvSpPr txBox="1"/>
          <p:nvPr/>
        </p:nvSpPr>
        <p:spPr>
          <a:xfrm>
            <a:off x="1028700" y="2335655"/>
            <a:ext cx="6691809" cy="5596640"/>
          </a:xfrm>
          <a:prstGeom prst="rect">
            <a:avLst/>
          </a:prstGeom>
        </p:spPr>
        <p:txBody>
          <a:bodyPr lIns="0" tIns="0" rIns="0" bIns="0" rtlCol="0" anchor="t">
            <a:spAutoFit/>
          </a:bodyPr>
          <a:lstStyle/>
          <a:p>
            <a:pPr>
              <a:lnSpc>
                <a:spcPts val="11099"/>
              </a:lnSpc>
            </a:pPr>
            <a:r>
              <a:rPr lang="en-US" sz="9098">
                <a:solidFill>
                  <a:srgbClr val="FFFFFF"/>
                </a:solidFill>
                <a:latin typeface="Open Sauce SemiBold Bold"/>
              </a:rPr>
              <a:t>Summer Academy STEM Majors</a:t>
            </a:r>
          </a:p>
        </p:txBody>
      </p:sp>
      <p:sp>
        <p:nvSpPr>
          <p:cNvPr id="28" name="TextBox 28"/>
          <p:cNvSpPr txBox="1"/>
          <p:nvPr/>
        </p:nvSpPr>
        <p:spPr>
          <a:xfrm>
            <a:off x="4166298" y="8323754"/>
            <a:ext cx="2694523" cy="389255"/>
          </a:xfrm>
          <a:prstGeom prst="rect">
            <a:avLst/>
          </a:prstGeom>
        </p:spPr>
        <p:txBody>
          <a:bodyPr lIns="0" tIns="0" rIns="0" bIns="0" rtlCol="0" anchor="t">
            <a:spAutoFit/>
          </a:bodyPr>
          <a:lstStyle/>
          <a:p>
            <a:pPr algn="ctr">
              <a:lnSpc>
                <a:spcPts val="3220"/>
              </a:lnSpc>
            </a:pPr>
            <a:r>
              <a:rPr lang="en-US" sz="2300">
                <a:solidFill>
                  <a:srgbClr val="000000"/>
                </a:solidFill>
                <a:latin typeface="Aileron Regular"/>
              </a:rPr>
              <a:t>By Dwayne Clarke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2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638800" cy="10287000"/>
            <a:chOff x="0" y="0"/>
            <a:chExt cx="1913890" cy="3752725"/>
          </a:xfrm>
          <a:blipFill dpi="0" rotWithShape="1">
            <a:blip r:embed="rId2">
              <a:alphaModFix amt="89000"/>
            </a:blip>
            <a:srcRect/>
            <a:stretch>
              <a:fillRect/>
            </a:stretch>
          </a:blipFill>
        </p:grpSpPr>
        <p:sp>
          <p:nvSpPr>
            <p:cNvPr id="3" name="Freeform 3"/>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grpFill/>
          </p:spPr>
        </p:sp>
      </p:grpSp>
      <p:grpSp>
        <p:nvGrpSpPr>
          <p:cNvPr id="4" name="Group 4"/>
          <p:cNvGrpSpPr/>
          <p:nvPr/>
        </p:nvGrpSpPr>
        <p:grpSpPr>
          <a:xfrm>
            <a:off x="7534054" y="2769673"/>
            <a:ext cx="924764" cy="924764"/>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679577" y="2926143"/>
            <a:ext cx="633717" cy="611825"/>
          </a:xfrm>
          <a:prstGeom prst="rect">
            <a:avLst/>
          </a:prstGeom>
        </p:spPr>
      </p:pic>
      <p:grpSp>
        <p:nvGrpSpPr>
          <p:cNvPr id="7" name="Group 7"/>
          <p:cNvGrpSpPr/>
          <p:nvPr/>
        </p:nvGrpSpPr>
        <p:grpSpPr>
          <a:xfrm>
            <a:off x="7524669" y="4284987"/>
            <a:ext cx="924764" cy="924764"/>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670193" y="4441457"/>
            <a:ext cx="633717" cy="611825"/>
          </a:xfrm>
          <a:prstGeom prst="rect">
            <a:avLst/>
          </a:prstGeom>
        </p:spPr>
      </p:pic>
      <p:grpSp>
        <p:nvGrpSpPr>
          <p:cNvPr id="10" name="Group 10"/>
          <p:cNvGrpSpPr/>
          <p:nvPr/>
        </p:nvGrpSpPr>
        <p:grpSpPr>
          <a:xfrm>
            <a:off x="7524669" y="5924126"/>
            <a:ext cx="924764" cy="924764"/>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670193" y="6080596"/>
            <a:ext cx="633717" cy="611825"/>
          </a:xfrm>
          <a:prstGeom prst="rect">
            <a:avLst/>
          </a:prstGeom>
        </p:spPr>
      </p:pic>
      <p:sp>
        <p:nvSpPr>
          <p:cNvPr id="13" name="TextBox 13"/>
          <p:cNvSpPr txBox="1"/>
          <p:nvPr/>
        </p:nvSpPr>
        <p:spPr>
          <a:xfrm>
            <a:off x="7524669" y="1104049"/>
            <a:ext cx="9035026" cy="1227012"/>
          </a:xfrm>
          <a:prstGeom prst="rect">
            <a:avLst/>
          </a:prstGeom>
        </p:spPr>
        <p:txBody>
          <a:bodyPr lIns="0" tIns="0" rIns="0" bIns="0" rtlCol="0" anchor="t">
            <a:spAutoFit/>
          </a:bodyPr>
          <a:lstStyle/>
          <a:p>
            <a:pPr>
              <a:lnSpc>
                <a:spcPts val="10069"/>
              </a:lnSpc>
              <a:spcBef>
                <a:spcPct val="0"/>
              </a:spcBef>
            </a:pPr>
            <a:r>
              <a:rPr lang="en-US" sz="7192">
                <a:solidFill>
                  <a:srgbClr val="2C5E74"/>
                </a:solidFill>
                <a:latin typeface="Open Sauce SemiBold Bold"/>
              </a:rPr>
              <a:t>Impact the World</a:t>
            </a:r>
          </a:p>
        </p:txBody>
      </p:sp>
      <p:sp>
        <p:nvSpPr>
          <p:cNvPr id="14" name="TextBox 14"/>
          <p:cNvSpPr txBox="1"/>
          <p:nvPr/>
        </p:nvSpPr>
        <p:spPr>
          <a:xfrm>
            <a:off x="8684156" y="3001031"/>
            <a:ext cx="6716052" cy="414422"/>
          </a:xfrm>
          <a:prstGeom prst="rect">
            <a:avLst/>
          </a:prstGeom>
        </p:spPr>
        <p:txBody>
          <a:bodyPr lIns="0" tIns="0" rIns="0" bIns="0" rtlCol="0" anchor="t">
            <a:spAutoFit/>
          </a:bodyPr>
          <a:lstStyle/>
          <a:p>
            <a:pPr>
              <a:lnSpc>
                <a:spcPts val="3407"/>
              </a:lnSpc>
              <a:spcBef>
                <a:spcPct val="0"/>
              </a:spcBef>
            </a:pPr>
            <a:r>
              <a:rPr lang="en-US" sz="2434">
                <a:solidFill>
                  <a:srgbClr val="303030"/>
                </a:solidFill>
                <a:latin typeface="DM Sans"/>
              </a:rPr>
              <a:t>Building your legacy</a:t>
            </a:r>
          </a:p>
        </p:txBody>
      </p:sp>
      <p:grpSp>
        <p:nvGrpSpPr>
          <p:cNvPr id="15" name="Group 15"/>
          <p:cNvGrpSpPr/>
          <p:nvPr/>
        </p:nvGrpSpPr>
        <p:grpSpPr>
          <a:xfrm>
            <a:off x="7524669" y="7563265"/>
            <a:ext cx="924764" cy="924764"/>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670193" y="7719735"/>
            <a:ext cx="633717" cy="611825"/>
          </a:xfrm>
          <a:prstGeom prst="rect">
            <a:avLst/>
          </a:prstGeom>
        </p:spPr>
      </p:pic>
      <p:sp>
        <p:nvSpPr>
          <p:cNvPr id="18" name="TextBox 18"/>
          <p:cNvSpPr txBox="1"/>
          <p:nvPr/>
        </p:nvSpPr>
        <p:spPr>
          <a:xfrm>
            <a:off x="8684156" y="4638859"/>
            <a:ext cx="6716052" cy="414422"/>
          </a:xfrm>
          <a:prstGeom prst="rect">
            <a:avLst/>
          </a:prstGeom>
        </p:spPr>
        <p:txBody>
          <a:bodyPr lIns="0" tIns="0" rIns="0" bIns="0" rtlCol="0" anchor="t">
            <a:spAutoFit/>
          </a:bodyPr>
          <a:lstStyle/>
          <a:p>
            <a:pPr>
              <a:lnSpc>
                <a:spcPts val="3407"/>
              </a:lnSpc>
              <a:spcBef>
                <a:spcPct val="0"/>
              </a:spcBef>
            </a:pPr>
            <a:r>
              <a:rPr lang="en-US" sz="2434">
                <a:solidFill>
                  <a:srgbClr val="303030"/>
                </a:solidFill>
                <a:latin typeface="DM Sans"/>
              </a:rPr>
              <a:t>Work with latest and cutting edge technology </a:t>
            </a:r>
          </a:p>
        </p:txBody>
      </p:sp>
      <p:sp>
        <p:nvSpPr>
          <p:cNvPr id="19" name="TextBox 19"/>
          <p:cNvSpPr txBox="1"/>
          <p:nvPr/>
        </p:nvSpPr>
        <p:spPr>
          <a:xfrm>
            <a:off x="8684156" y="6155485"/>
            <a:ext cx="6716052" cy="414422"/>
          </a:xfrm>
          <a:prstGeom prst="rect">
            <a:avLst/>
          </a:prstGeom>
        </p:spPr>
        <p:txBody>
          <a:bodyPr lIns="0" tIns="0" rIns="0" bIns="0" rtlCol="0" anchor="t">
            <a:spAutoFit/>
          </a:bodyPr>
          <a:lstStyle/>
          <a:p>
            <a:pPr>
              <a:lnSpc>
                <a:spcPts val="3407"/>
              </a:lnSpc>
              <a:spcBef>
                <a:spcPct val="0"/>
              </a:spcBef>
            </a:pPr>
            <a:r>
              <a:rPr lang="en-US" sz="2434">
                <a:solidFill>
                  <a:srgbClr val="303030"/>
                </a:solidFill>
                <a:latin typeface="DM Sans"/>
              </a:rPr>
              <a:t>Constantly learn and build new skills</a:t>
            </a:r>
          </a:p>
        </p:txBody>
      </p:sp>
      <p:sp>
        <p:nvSpPr>
          <p:cNvPr id="20" name="TextBox 20"/>
          <p:cNvSpPr txBox="1"/>
          <p:nvPr/>
        </p:nvSpPr>
        <p:spPr>
          <a:xfrm>
            <a:off x="8684156" y="7794624"/>
            <a:ext cx="6716052" cy="414422"/>
          </a:xfrm>
          <a:prstGeom prst="rect">
            <a:avLst/>
          </a:prstGeom>
        </p:spPr>
        <p:txBody>
          <a:bodyPr lIns="0" tIns="0" rIns="0" bIns="0" rtlCol="0" anchor="t">
            <a:spAutoFit/>
          </a:bodyPr>
          <a:lstStyle/>
          <a:p>
            <a:pPr>
              <a:lnSpc>
                <a:spcPts val="3407"/>
              </a:lnSpc>
              <a:spcBef>
                <a:spcPct val="0"/>
              </a:spcBef>
            </a:pPr>
            <a:r>
              <a:rPr lang="en-US" sz="2434">
                <a:solidFill>
                  <a:srgbClr val="303030"/>
                </a:solidFill>
                <a:latin typeface="DM Sans"/>
              </a:rPr>
              <a:t>Building for the next generation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9905" r="4057" b="8995"/>
          <a:stretch>
            <a:fillRect/>
          </a:stretch>
        </p:blipFill>
        <p:spPr>
          <a:xfrm>
            <a:off x="0" y="0"/>
            <a:ext cx="18288000" cy="10287000"/>
          </a:xfrm>
          <a:prstGeom prst="rect">
            <a:avLst/>
          </a:prstGeom>
        </p:spPr>
      </p:pic>
      <p:sp>
        <p:nvSpPr>
          <p:cNvPr id="3" name="TextBox 3"/>
          <p:cNvSpPr txBox="1"/>
          <p:nvPr/>
        </p:nvSpPr>
        <p:spPr>
          <a:xfrm>
            <a:off x="108974" y="101198"/>
            <a:ext cx="9035026" cy="1227012"/>
          </a:xfrm>
          <a:prstGeom prst="rect">
            <a:avLst/>
          </a:prstGeom>
        </p:spPr>
        <p:txBody>
          <a:bodyPr lIns="0" tIns="0" rIns="0" bIns="0" rtlCol="0" anchor="t">
            <a:spAutoFit/>
          </a:bodyPr>
          <a:lstStyle/>
          <a:p>
            <a:pPr>
              <a:lnSpc>
                <a:spcPts val="10069"/>
              </a:lnSpc>
              <a:spcBef>
                <a:spcPct val="0"/>
              </a:spcBef>
            </a:pPr>
            <a:r>
              <a:rPr lang="en-US" sz="7192">
                <a:solidFill>
                  <a:srgbClr val="2C5E74"/>
                </a:solidFill>
                <a:latin typeface="Open Sauce SemiBold Bold"/>
              </a:rPr>
              <a:t>High salaries</a:t>
            </a:r>
          </a:p>
        </p:txBody>
      </p:sp>
      <p:grpSp>
        <p:nvGrpSpPr>
          <p:cNvPr id="4" name="Group 4"/>
          <p:cNvGrpSpPr/>
          <p:nvPr/>
        </p:nvGrpSpPr>
        <p:grpSpPr>
          <a:xfrm>
            <a:off x="101010" y="1167684"/>
            <a:ext cx="17895527" cy="8764969"/>
            <a:chOff x="0" y="-47625"/>
            <a:chExt cx="23860703" cy="11686625"/>
          </a:xfrm>
        </p:grpSpPr>
        <p:sp>
          <p:nvSpPr>
            <p:cNvPr id="5" name="TextBox 5"/>
            <p:cNvSpPr txBox="1"/>
            <p:nvPr/>
          </p:nvSpPr>
          <p:spPr>
            <a:xfrm>
              <a:off x="11115935" y="-47625"/>
              <a:ext cx="1246185" cy="564257"/>
            </a:xfrm>
            <a:prstGeom prst="rect">
              <a:avLst/>
            </a:prstGeom>
          </p:spPr>
          <p:txBody>
            <a:bodyPr wrap="square" lIns="0" tIns="0" rIns="0" bIns="0" rtlCol="0" anchor="t">
              <a:spAutoFit/>
            </a:bodyPr>
            <a:lstStyle/>
            <a:p>
              <a:pPr algn="l">
                <a:lnSpc>
                  <a:spcPts val="3329"/>
                </a:lnSpc>
              </a:pPr>
              <a:r>
                <a:rPr lang="en-US" sz="2378" dirty="0">
                  <a:solidFill>
                    <a:srgbClr val="000000"/>
                  </a:solidFill>
                  <a:latin typeface="Aileron Regular"/>
                </a:rPr>
                <a:t>Stem</a:t>
              </a:r>
            </a:p>
          </p:txBody>
        </p:sp>
        <p:sp>
          <p:nvSpPr>
            <p:cNvPr id="6" name="TextBox 6"/>
            <p:cNvSpPr txBox="1"/>
            <p:nvPr/>
          </p:nvSpPr>
          <p:spPr>
            <a:xfrm>
              <a:off x="12798255" y="-47625"/>
              <a:ext cx="2408665" cy="564257"/>
            </a:xfrm>
            <a:prstGeom prst="rect">
              <a:avLst/>
            </a:prstGeom>
          </p:spPr>
          <p:txBody>
            <a:bodyPr wrap="square" lIns="0" tIns="0" rIns="0" bIns="0" rtlCol="0" anchor="t">
              <a:spAutoFit/>
            </a:bodyPr>
            <a:lstStyle/>
            <a:p>
              <a:pPr algn="l">
                <a:lnSpc>
                  <a:spcPts val="3329"/>
                </a:lnSpc>
              </a:pPr>
              <a:r>
                <a:rPr lang="en-US" sz="2378" dirty="0">
                  <a:solidFill>
                    <a:srgbClr val="000000"/>
                  </a:solidFill>
                  <a:latin typeface="Aileron Regular"/>
                </a:rPr>
                <a:t>Non-Stem</a:t>
              </a:r>
            </a:p>
          </p:txBody>
        </p:sp>
        <p:grpSp>
          <p:nvGrpSpPr>
            <p:cNvPr id="7" name="Group 7"/>
            <p:cNvGrpSpPr>
              <a:grpSpLocks noChangeAspect="1"/>
            </p:cNvGrpSpPr>
            <p:nvPr/>
          </p:nvGrpSpPr>
          <p:grpSpPr>
            <a:xfrm>
              <a:off x="10813885" y="161094"/>
              <a:ext cx="1833345" cy="151025"/>
              <a:chOff x="8881703" y="-619760"/>
              <a:chExt cx="1850033" cy="152400"/>
            </a:xfrm>
          </p:grpSpPr>
          <p:sp>
            <p:nvSpPr>
              <p:cNvPr id="8" name="Freeform 8"/>
              <p:cNvSpPr/>
              <p:nvPr/>
            </p:nvSpPr>
            <p:spPr>
              <a:xfrm>
                <a:off x="8881703"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9" name="Freeform 9"/>
              <p:cNvSpPr/>
              <p:nvPr/>
            </p:nvSpPr>
            <p:spPr>
              <a:xfrm>
                <a:off x="1057933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41B8D5"/>
              </a:solidFill>
            </p:spPr>
          </p:sp>
        </p:grpSp>
        <p:sp>
          <p:nvSpPr>
            <p:cNvPr id="10" name="TextBox 10"/>
            <p:cNvSpPr txBox="1"/>
            <p:nvPr/>
          </p:nvSpPr>
          <p:spPr>
            <a:xfrm>
              <a:off x="12234566" y="11123217"/>
              <a:ext cx="2365179" cy="515783"/>
            </a:xfrm>
            <a:prstGeom prst="rect">
              <a:avLst/>
            </a:prstGeom>
          </p:spPr>
          <p:txBody>
            <a:bodyPr wrap="square" lIns="0" tIns="0" rIns="0" bIns="0" rtlCol="0" anchor="t">
              <a:spAutoFit/>
            </a:bodyPr>
            <a:lstStyle/>
            <a:p>
              <a:pPr algn="ctr">
                <a:lnSpc>
                  <a:spcPts val="3329"/>
                </a:lnSpc>
              </a:pPr>
              <a:r>
                <a:rPr lang="en-US" sz="2378" b="1" dirty="0" smtClean="0">
                  <a:solidFill>
                    <a:srgbClr val="000000"/>
                  </a:solidFill>
                  <a:latin typeface="Aileron Regular"/>
                </a:rPr>
                <a:t>Salaries</a:t>
              </a:r>
              <a:endParaRPr lang="en-US" sz="2378" b="1" dirty="0">
                <a:solidFill>
                  <a:srgbClr val="000000"/>
                </a:solidFill>
                <a:latin typeface="Aileron Regular"/>
              </a:endParaRPr>
            </a:p>
          </p:txBody>
        </p:sp>
        <p:grpSp>
          <p:nvGrpSpPr>
            <p:cNvPr id="11" name="Group 11"/>
            <p:cNvGrpSpPr>
              <a:grpSpLocks noChangeAspect="1"/>
            </p:cNvGrpSpPr>
            <p:nvPr/>
          </p:nvGrpSpPr>
          <p:grpSpPr>
            <a:xfrm>
              <a:off x="2012295" y="775263"/>
              <a:ext cx="21842115" cy="10194211"/>
              <a:chOff x="0" y="0"/>
              <a:chExt cx="22040925" cy="10287000"/>
            </a:xfrm>
          </p:grpSpPr>
          <p:sp>
            <p:nvSpPr>
              <p:cNvPr id="12" name="Freeform 12"/>
              <p:cNvSpPr/>
              <p:nvPr/>
            </p:nvSpPr>
            <p:spPr>
              <a:xfrm>
                <a:off x="0" y="-6350"/>
                <a:ext cx="22040924" cy="12700"/>
              </a:xfrm>
              <a:custGeom>
                <a:avLst/>
                <a:gdLst/>
                <a:ahLst/>
                <a:cxnLst/>
                <a:rect l="l" t="t" r="r" b="b"/>
                <a:pathLst>
                  <a:path w="22040924" h="12700">
                    <a:moveTo>
                      <a:pt x="0" y="0"/>
                    </a:moveTo>
                    <a:lnTo>
                      <a:pt x="22040924" y="0"/>
                    </a:lnTo>
                    <a:lnTo>
                      <a:pt x="22040924" y="12700"/>
                    </a:lnTo>
                    <a:lnTo>
                      <a:pt x="0" y="12700"/>
                    </a:lnTo>
                    <a:close/>
                  </a:path>
                </a:pathLst>
              </a:custGeom>
              <a:solidFill>
                <a:srgbClr val="000000"/>
              </a:solidFill>
            </p:spPr>
          </p:sp>
          <p:sp>
            <p:nvSpPr>
              <p:cNvPr id="13" name="Freeform 13"/>
              <p:cNvSpPr/>
              <p:nvPr/>
            </p:nvSpPr>
            <p:spPr>
              <a:xfrm>
                <a:off x="0" y="2565400"/>
                <a:ext cx="22040924" cy="12700"/>
              </a:xfrm>
              <a:custGeom>
                <a:avLst/>
                <a:gdLst/>
                <a:ahLst/>
                <a:cxnLst/>
                <a:rect l="l" t="t" r="r" b="b"/>
                <a:pathLst>
                  <a:path w="22040924" h="12700">
                    <a:moveTo>
                      <a:pt x="0" y="0"/>
                    </a:moveTo>
                    <a:lnTo>
                      <a:pt x="22040924" y="0"/>
                    </a:lnTo>
                    <a:lnTo>
                      <a:pt x="22040924" y="12700"/>
                    </a:lnTo>
                    <a:lnTo>
                      <a:pt x="0" y="12700"/>
                    </a:lnTo>
                    <a:close/>
                  </a:path>
                </a:pathLst>
              </a:custGeom>
              <a:solidFill>
                <a:srgbClr val="000000"/>
              </a:solidFill>
            </p:spPr>
          </p:sp>
          <p:sp>
            <p:nvSpPr>
              <p:cNvPr id="14" name="Freeform 14"/>
              <p:cNvSpPr/>
              <p:nvPr/>
            </p:nvSpPr>
            <p:spPr>
              <a:xfrm>
                <a:off x="0" y="5137150"/>
                <a:ext cx="22040924" cy="12700"/>
              </a:xfrm>
              <a:custGeom>
                <a:avLst/>
                <a:gdLst/>
                <a:ahLst/>
                <a:cxnLst/>
                <a:rect l="l" t="t" r="r" b="b"/>
                <a:pathLst>
                  <a:path w="22040924" h="12700">
                    <a:moveTo>
                      <a:pt x="0" y="0"/>
                    </a:moveTo>
                    <a:lnTo>
                      <a:pt x="22040924" y="0"/>
                    </a:lnTo>
                    <a:lnTo>
                      <a:pt x="22040924" y="12700"/>
                    </a:lnTo>
                    <a:lnTo>
                      <a:pt x="0" y="12700"/>
                    </a:lnTo>
                    <a:close/>
                  </a:path>
                </a:pathLst>
              </a:custGeom>
              <a:solidFill>
                <a:srgbClr val="000000"/>
              </a:solidFill>
            </p:spPr>
          </p:sp>
          <p:sp>
            <p:nvSpPr>
              <p:cNvPr id="15" name="Freeform 15"/>
              <p:cNvSpPr/>
              <p:nvPr/>
            </p:nvSpPr>
            <p:spPr>
              <a:xfrm>
                <a:off x="0" y="7708900"/>
                <a:ext cx="22040924" cy="12700"/>
              </a:xfrm>
              <a:custGeom>
                <a:avLst/>
                <a:gdLst/>
                <a:ahLst/>
                <a:cxnLst/>
                <a:rect l="l" t="t" r="r" b="b"/>
                <a:pathLst>
                  <a:path w="22040924" h="12700">
                    <a:moveTo>
                      <a:pt x="0" y="0"/>
                    </a:moveTo>
                    <a:lnTo>
                      <a:pt x="22040924" y="0"/>
                    </a:lnTo>
                    <a:lnTo>
                      <a:pt x="22040924" y="12700"/>
                    </a:lnTo>
                    <a:lnTo>
                      <a:pt x="0" y="12700"/>
                    </a:lnTo>
                    <a:close/>
                  </a:path>
                </a:pathLst>
              </a:custGeom>
              <a:solidFill>
                <a:srgbClr val="000000"/>
              </a:solidFill>
            </p:spPr>
          </p:sp>
          <p:sp>
            <p:nvSpPr>
              <p:cNvPr id="16" name="Freeform 16"/>
              <p:cNvSpPr/>
              <p:nvPr/>
            </p:nvSpPr>
            <p:spPr>
              <a:xfrm>
                <a:off x="0" y="10280650"/>
                <a:ext cx="22040924" cy="12700"/>
              </a:xfrm>
              <a:custGeom>
                <a:avLst/>
                <a:gdLst/>
                <a:ahLst/>
                <a:cxnLst/>
                <a:rect l="l" t="t" r="r" b="b"/>
                <a:pathLst>
                  <a:path w="22040924" h="12700">
                    <a:moveTo>
                      <a:pt x="0" y="0"/>
                    </a:moveTo>
                    <a:lnTo>
                      <a:pt x="22040924" y="0"/>
                    </a:lnTo>
                    <a:lnTo>
                      <a:pt x="22040924" y="12700"/>
                    </a:lnTo>
                    <a:lnTo>
                      <a:pt x="0" y="12700"/>
                    </a:lnTo>
                    <a:close/>
                  </a:path>
                </a:pathLst>
              </a:custGeom>
              <a:solidFill>
                <a:srgbClr val="000000"/>
              </a:solidFill>
            </p:spPr>
          </p:sp>
        </p:grpSp>
        <p:sp>
          <p:nvSpPr>
            <p:cNvPr id="17" name="TextBox 17"/>
            <p:cNvSpPr txBox="1"/>
            <p:nvPr/>
          </p:nvSpPr>
          <p:spPr>
            <a:xfrm>
              <a:off x="0" y="491032"/>
              <a:ext cx="1810928" cy="520838"/>
            </a:xfrm>
            <a:prstGeom prst="rect">
              <a:avLst/>
            </a:prstGeom>
          </p:spPr>
          <p:txBody>
            <a:bodyPr lIns="0" tIns="0" rIns="0" bIns="0" rtlCol="0" anchor="t">
              <a:spAutoFit/>
            </a:bodyPr>
            <a:lstStyle/>
            <a:p>
              <a:pPr algn="r">
                <a:lnSpc>
                  <a:spcPts val="3329"/>
                </a:lnSpc>
              </a:pPr>
              <a:r>
                <a:rPr lang="en-US" sz="2378">
                  <a:solidFill>
                    <a:srgbClr val="000000"/>
                  </a:solidFill>
                  <a:latin typeface="Aileron Regular"/>
                </a:rPr>
                <a:t>$100,000 </a:t>
              </a:r>
            </a:p>
          </p:txBody>
        </p:sp>
        <p:sp>
          <p:nvSpPr>
            <p:cNvPr id="18" name="TextBox 18"/>
            <p:cNvSpPr txBox="1"/>
            <p:nvPr/>
          </p:nvSpPr>
          <p:spPr>
            <a:xfrm>
              <a:off x="233617" y="3039585"/>
              <a:ext cx="1577310" cy="520838"/>
            </a:xfrm>
            <a:prstGeom prst="rect">
              <a:avLst/>
            </a:prstGeom>
          </p:spPr>
          <p:txBody>
            <a:bodyPr lIns="0" tIns="0" rIns="0" bIns="0" rtlCol="0" anchor="t">
              <a:spAutoFit/>
            </a:bodyPr>
            <a:lstStyle/>
            <a:p>
              <a:pPr algn="r">
                <a:lnSpc>
                  <a:spcPts val="3329"/>
                </a:lnSpc>
              </a:pPr>
              <a:r>
                <a:rPr lang="en-US" sz="2378">
                  <a:solidFill>
                    <a:srgbClr val="000000"/>
                  </a:solidFill>
                  <a:latin typeface="Aileron Regular"/>
                </a:rPr>
                <a:t>$75,000 </a:t>
              </a:r>
            </a:p>
          </p:txBody>
        </p:sp>
        <p:sp>
          <p:nvSpPr>
            <p:cNvPr id="19" name="TextBox 19"/>
            <p:cNvSpPr txBox="1"/>
            <p:nvPr/>
          </p:nvSpPr>
          <p:spPr>
            <a:xfrm>
              <a:off x="233617" y="5588138"/>
              <a:ext cx="1577310" cy="520838"/>
            </a:xfrm>
            <a:prstGeom prst="rect">
              <a:avLst/>
            </a:prstGeom>
          </p:spPr>
          <p:txBody>
            <a:bodyPr lIns="0" tIns="0" rIns="0" bIns="0" rtlCol="0" anchor="t">
              <a:spAutoFit/>
            </a:bodyPr>
            <a:lstStyle/>
            <a:p>
              <a:pPr algn="r">
                <a:lnSpc>
                  <a:spcPts val="3329"/>
                </a:lnSpc>
              </a:pPr>
              <a:r>
                <a:rPr lang="en-US" sz="2378">
                  <a:solidFill>
                    <a:srgbClr val="000000"/>
                  </a:solidFill>
                  <a:latin typeface="Aileron Regular"/>
                </a:rPr>
                <a:t>$50,000 </a:t>
              </a:r>
            </a:p>
          </p:txBody>
        </p:sp>
        <p:sp>
          <p:nvSpPr>
            <p:cNvPr id="20" name="TextBox 20"/>
            <p:cNvSpPr txBox="1"/>
            <p:nvPr/>
          </p:nvSpPr>
          <p:spPr>
            <a:xfrm>
              <a:off x="233617" y="8136690"/>
              <a:ext cx="1577310" cy="520838"/>
            </a:xfrm>
            <a:prstGeom prst="rect">
              <a:avLst/>
            </a:prstGeom>
          </p:spPr>
          <p:txBody>
            <a:bodyPr lIns="0" tIns="0" rIns="0" bIns="0" rtlCol="0" anchor="t">
              <a:spAutoFit/>
            </a:bodyPr>
            <a:lstStyle/>
            <a:p>
              <a:pPr algn="r">
                <a:lnSpc>
                  <a:spcPts val="3329"/>
                </a:lnSpc>
              </a:pPr>
              <a:r>
                <a:rPr lang="en-US" sz="2378">
                  <a:solidFill>
                    <a:srgbClr val="000000"/>
                  </a:solidFill>
                  <a:latin typeface="Aileron Regular"/>
                </a:rPr>
                <a:t>$25,000 </a:t>
              </a:r>
            </a:p>
          </p:txBody>
        </p:sp>
        <p:sp>
          <p:nvSpPr>
            <p:cNvPr id="21" name="TextBox 21"/>
            <p:cNvSpPr txBox="1"/>
            <p:nvPr/>
          </p:nvSpPr>
          <p:spPr>
            <a:xfrm>
              <a:off x="1256578" y="10685243"/>
              <a:ext cx="554350" cy="520838"/>
            </a:xfrm>
            <a:prstGeom prst="rect">
              <a:avLst/>
            </a:prstGeom>
          </p:spPr>
          <p:txBody>
            <a:bodyPr lIns="0" tIns="0" rIns="0" bIns="0" rtlCol="0" anchor="t">
              <a:spAutoFit/>
            </a:bodyPr>
            <a:lstStyle/>
            <a:p>
              <a:pPr algn="r">
                <a:lnSpc>
                  <a:spcPts val="3329"/>
                </a:lnSpc>
              </a:pPr>
              <a:r>
                <a:rPr lang="en-US" sz="2378">
                  <a:solidFill>
                    <a:srgbClr val="000000"/>
                  </a:solidFill>
                  <a:latin typeface="Aileron Regular"/>
                </a:rPr>
                <a:t>$0 </a:t>
              </a:r>
            </a:p>
          </p:txBody>
        </p:sp>
        <p:grpSp>
          <p:nvGrpSpPr>
            <p:cNvPr id="22" name="Group 22"/>
            <p:cNvGrpSpPr>
              <a:grpSpLocks noChangeAspect="1"/>
            </p:cNvGrpSpPr>
            <p:nvPr/>
          </p:nvGrpSpPr>
          <p:grpSpPr>
            <a:xfrm>
              <a:off x="2012295" y="1235866"/>
              <a:ext cx="21848408" cy="9733609"/>
              <a:chOff x="0" y="464795"/>
              <a:chExt cx="22047275" cy="9822205"/>
            </a:xfrm>
          </p:grpSpPr>
          <p:sp>
            <p:nvSpPr>
              <p:cNvPr id="23" name="Freeform 23"/>
              <p:cNvSpPr/>
              <p:nvPr/>
            </p:nvSpPr>
            <p:spPr>
              <a:xfrm>
                <a:off x="0" y="464795"/>
                <a:ext cx="11026812" cy="9822205"/>
              </a:xfrm>
              <a:custGeom>
                <a:avLst/>
                <a:gdLst/>
                <a:ahLst/>
                <a:cxnLst/>
                <a:rect l="l" t="t" r="r" b="b"/>
                <a:pathLst>
                  <a:path w="11026812" h="9822205">
                    <a:moveTo>
                      <a:pt x="0" y="9822205"/>
                    </a:moveTo>
                    <a:lnTo>
                      <a:pt x="0" y="1377557"/>
                    </a:lnTo>
                    <a:cubicBezTo>
                      <a:pt x="0" y="1012206"/>
                      <a:pt x="145135" y="661819"/>
                      <a:pt x="403477" y="403477"/>
                    </a:cubicBezTo>
                    <a:cubicBezTo>
                      <a:pt x="661819" y="145135"/>
                      <a:pt x="1012207" y="0"/>
                      <a:pt x="1377558" y="0"/>
                    </a:cubicBezTo>
                    <a:lnTo>
                      <a:pt x="9649254" y="0"/>
                    </a:lnTo>
                    <a:cubicBezTo>
                      <a:pt x="10014606" y="0"/>
                      <a:pt x="10364993" y="145135"/>
                      <a:pt x="10623335" y="403477"/>
                    </a:cubicBezTo>
                    <a:cubicBezTo>
                      <a:pt x="10881677" y="661819"/>
                      <a:pt x="11026812" y="1012206"/>
                      <a:pt x="11026812" y="1377557"/>
                    </a:cubicBezTo>
                    <a:lnTo>
                      <a:pt x="11026812" y="9822205"/>
                    </a:lnTo>
                    <a:close/>
                  </a:path>
                </a:pathLst>
              </a:custGeom>
              <a:solidFill>
                <a:srgbClr val="6CE5E8"/>
              </a:solidFill>
            </p:spPr>
          </p:sp>
          <p:sp>
            <p:nvSpPr>
              <p:cNvPr id="24" name="Freeform 24"/>
              <p:cNvSpPr/>
              <p:nvPr/>
            </p:nvSpPr>
            <p:spPr>
              <a:xfrm>
                <a:off x="11020462" y="6157186"/>
                <a:ext cx="11026812" cy="4129814"/>
              </a:xfrm>
              <a:custGeom>
                <a:avLst/>
                <a:gdLst/>
                <a:ahLst/>
                <a:cxnLst/>
                <a:rect l="l" t="t" r="r" b="b"/>
                <a:pathLst>
                  <a:path w="11026812" h="4129814">
                    <a:moveTo>
                      <a:pt x="0" y="4129814"/>
                    </a:moveTo>
                    <a:lnTo>
                      <a:pt x="0" y="1377557"/>
                    </a:lnTo>
                    <a:cubicBezTo>
                      <a:pt x="0" y="616753"/>
                      <a:pt x="616754" y="0"/>
                      <a:pt x="1377558" y="0"/>
                    </a:cubicBezTo>
                    <a:lnTo>
                      <a:pt x="9649255" y="0"/>
                    </a:lnTo>
                    <a:cubicBezTo>
                      <a:pt x="10410059" y="0"/>
                      <a:pt x="11026812" y="616753"/>
                      <a:pt x="11026812" y="1377557"/>
                    </a:cubicBezTo>
                    <a:lnTo>
                      <a:pt x="11026812" y="4129814"/>
                    </a:lnTo>
                    <a:close/>
                  </a:path>
                </a:pathLst>
              </a:custGeom>
              <a:solidFill>
                <a:srgbClr val="41B8D5"/>
              </a:solidFill>
            </p:spPr>
          </p:sp>
        </p:gr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3041630" y="0"/>
            <a:ext cx="5246370" cy="10287000"/>
            <a:chOff x="0" y="0"/>
            <a:chExt cx="1913890" cy="3752725"/>
          </a:xfrm>
        </p:grpSpPr>
        <p:sp>
          <p:nvSpPr>
            <p:cNvPr id="3" name="Freeform 3"/>
            <p:cNvSpPr/>
            <p:nvPr/>
          </p:nvSpPr>
          <p:spPr>
            <a:xfrm>
              <a:off x="0" y="0"/>
              <a:ext cx="1913890" cy="3752726"/>
            </a:xfrm>
            <a:custGeom>
              <a:avLst/>
              <a:gdLst/>
              <a:ahLst/>
              <a:cxnLst/>
              <a:rect l="l" t="t" r="r" b="b"/>
              <a:pathLst>
                <a:path w="1913890" h="3752726">
                  <a:moveTo>
                    <a:pt x="0" y="0"/>
                  </a:moveTo>
                  <a:lnTo>
                    <a:pt x="1913890" y="0"/>
                  </a:lnTo>
                  <a:lnTo>
                    <a:pt x="1913890" y="3752726"/>
                  </a:lnTo>
                  <a:lnTo>
                    <a:pt x="0" y="3752726"/>
                  </a:lnTo>
                  <a:close/>
                </a:path>
              </a:pathLst>
            </a:custGeom>
            <a:solidFill>
              <a:srgbClr val="2C5E74"/>
            </a:solidFill>
          </p:spPr>
        </p:sp>
      </p:grpSp>
      <p:sp>
        <p:nvSpPr>
          <p:cNvPr id="4" name="TextBox 4"/>
          <p:cNvSpPr txBox="1"/>
          <p:nvPr/>
        </p:nvSpPr>
        <p:spPr>
          <a:xfrm>
            <a:off x="108974" y="101198"/>
            <a:ext cx="9899432" cy="1200734"/>
          </a:xfrm>
          <a:prstGeom prst="rect">
            <a:avLst/>
          </a:prstGeom>
        </p:spPr>
        <p:txBody>
          <a:bodyPr lIns="0" tIns="0" rIns="0" bIns="0" rtlCol="0" anchor="t">
            <a:spAutoFit/>
          </a:bodyPr>
          <a:lstStyle/>
          <a:p>
            <a:pPr>
              <a:lnSpc>
                <a:spcPts val="9827"/>
              </a:lnSpc>
              <a:spcBef>
                <a:spcPct val="0"/>
              </a:spcBef>
            </a:pPr>
            <a:r>
              <a:rPr lang="en-US" sz="7019">
                <a:solidFill>
                  <a:srgbClr val="2C5E74"/>
                </a:solidFill>
                <a:latin typeface="Open Sauce SemiBold Bold"/>
              </a:rPr>
              <a:t>Job Satisfaction</a:t>
            </a:r>
          </a:p>
        </p:txBody>
      </p:sp>
      <p:grpSp>
        <p:nvGrpSpPr>
          <p:cNvPr id="5" name="Group 5"/>
          <p:cNvGrpSpPr/>
          <p:nvPr/>
        </p:nvGrpSpPr>
        <p:grpSpPr>
          <a:xfrm>
            <a:off x="14017860" y="1301932"/>
            <a:ext cx="3241440" cy="3241440"/>
            <a:chOff x="0" y="0"/>
            <a:chExt cx="4321920" cy="4321920"/>
          </a:xfrm>
        </p:grpSpPr>
        <p:sp>
          <p:nvSpPr>
            <p:cNvPr id="6" name="TextBox 6"/>
            <p:cNvSpPr txBox="1"/>
            <p:nvPr/>
          </p:nvSpPr>
          <p:spPr>
            <a:xfrm>
              <a:off x="1222043" y="1434121"/>
              <a:ext cx="1877834" cy="1339377"/>
            </a:xfrm>
            <a:prstGeom prst="rect">
              <a:avLst/>
            </a:prstGeom>
          </p:spPr>
          <p:txBody>
            <a:bodyPr lIns="0" tIns="0" rIns="0" bIns="0" rtlCol="0" anchor="t">
              <a:spAutoFit/>
            </a:bodyPr>
            <a:lstStyle/>
            <a:p>
              <a:pPr algn="ctr">
                <a:lnSpc>
                  <a:spcPts val="8469"/>
                </a:lnSpc>
              </a:pPr>
              <a:r>
                <a:rPr lang="en-US" sz="5500" dirty="0">
                  <a:solidFill>
                    <a:srgbClr val="000000"/>
                  </a:solidFill>
                  <a:latin typeface="Open Sans Light"/>
                </a:rPr>
                <a:t>80%</a:t>
              </a:r>
            </a:p>
          </p:txBody>
        </p:sp>
        <p:grpSp>
          <p:nvGrpSpPr>
            <p:cNvPr id="7" name="Group 7"/>
            <p:cNvGrpSpPr>
              <a:grpSpLocks noChangeAspect="1"/>
            </p:cNvGrpSpPr>
            <p:nvPr/>
          </p:nvGrpSpPr>
          <p:grpSpPr>
            <a:xfrm>
              <a:off x="0" y="0"/>
              <a:ext cx="4321920" cy="4321920"/>
              <a:chOff x="0" y="0"/>
              <a:chExt cx="2540000" cy="2540000"/>
            </a:xfrm>
          </p:grpSpPr>
          <p:sp>
            <p:nvSpPr>
              <p:cNvPr id="8" name="Freeform 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id="9" name="Freeform 9"/>
              <p:cNvSpPr/>
              <p:nvPr/>
            </p:nvSpPr>
            <p:spPr>
              <a:xfrm>
                <a:off x="-38765" y="17180"/>
                <a:ext cx="2682004" cy="2596551"/>
              </a:xfrm>
              <a:custGeom>
                <a:avLst/>
                <a:gdLst/>
                <a:ahLst/>
                <a:cxnLst/>
                <a:rect l="l" t="t" r="r" b="b"/>
                <a:pathLst>
                  <a:path w="2682004" h="2596551">
                    <a:moveTo>
                      <a:pt x="1626265" y="23148"/>
                    </a:moveTo>
                    <a:cubicBezTo>
                      <a:pt x="2274986" y="190647"/>
                      <a:pt x="2682004" y="833284"/>
                      <a:pt x="2556162" y="1491357"/>
                    </a:cubicBezTo>
                    <a:cubicBezTo>
                      <a:pt x="2430321" y="2149429"/>
                      <a:pt x="1814911" y="2596550"/>
                      <a:pt x="1150160" y="2512877"/>
                    </a:cubicBezTo>
                    <a:cubicBezTo>
                      <a:pt x="485409" y="2429204"/>
                      <a:pt x="0" y="1843522"/>
                      <a:pt x="41164" y="1174791"/>
                    </a:cubicBezTo>
                    <a:cubicBezTo>
                      <a:pt x="46350" y="1083922"/>
                      <a:pt x="99760" y="1002773"/>
                      <a:pt x="181169" y="962072"/>
                    </a:cubicBezTo>
                    <a:cubicBezTo>
                      <a:pt x="262579" y="921371"/>
                      <a:pt x="359543" y="927340"/>
                      <a:pt x="435346" y="977718"/>
                    </a:cubicBezTo>
                    <a:cubicBezTo>
                      <a:pt x="511149" y="1028097"/>
                      <a:pt x="554203" y="1115183"/>
                      <a:pt x="548205" y="1206003"/>
                    </a:cubicBezTo>
                    <a:cubicBezTo>
                      <a:pt x="523506" y="1607241"/>
                      <a:pt x="814751" y="1958651"/>
                      <a:pt x="1213602" y="2008854"/>
                    </a:cubicBezTo>
                    <a:cubicBezTo>
                      <a:pt x="1612453" y="2059058"/>
                      <a:pt x="1981699" y="1790785"/>
                      <a:pt x="2057203" y="1395942"/>
                    </a:cubicBezTo>
                    <a:cubicBezTo>
                      <a:pt x="2132708" y="1001099"/>
                      <a:pt x="1888498" y="615516"/>
                      <a:pt x="1499265" y="515017"/>
                    </a:cubicBezTo>
                    <a:cubicBezTo>
                      <a:pt x="1411037" y="492657"/>
                      <a:pt x="1341517" y="424799"/>
                      <a:pt x="1317029" y="337138"/>
                    </a:cubicBezTo>
                    <a:cubicBezTo>
                      <a:pt x="1292541" y="249478"/>
                      <a:pt x="1316827" y="155414"/>
                      <a:pt x="1380693" y="90567"/>
                    </a:cubicBezTo>
                    <a:cubicBezTo>
                      <a:pt x="1444559" y="25719"/>
                      <a:pt x="1538241" y="0"/>
                      <a:pt x="1626265" y="23148"/>
                    </a:cubicBezTo>
                    <a:close/>
                  </a:path>
                </a:pathLst>
              </a:custGeom>
              <a:solidFill>
                <a:srgbClr val="6CE5E8"/>
              </a:solidFill>
            </p:spPr>
          </p:sp>
        </p:grpSp>
      </p:grpSp>
      <p:grpSp>
        <p:nvGrpSpPr>
          <p:cNvPr id="10" name="Group 10"/>
          <p:cNvGrpSpPr/>
          <p:nvPr/>
        </p:nvGrpSpPr>
        <p:grpSpPr>
          <a:xfrm>
            <a:off x="256723" y="1636966"/>
            <a:ext cx="12048407" cy="2049702"/>
            <a:chOff x="0" y="0"/>
            <a:chExt cx="16064542" cy="2732936"/>
          </a:xfrm>
        </p:grpSpPr>
        <p:grpSp>
          <p:nvGrpSpPr>
            <p:cNvPr id="11" name="Group 11"/>
            <p:cNvGrpSpPr>
              <a:grpSpLocks noChangeAspect="1"/>
            </p:cNvGrpSpPr>
            <p:nvPr/>
          </p:nvGrpSpPr>
          <p:grpSpPr>
            <a:xfrm>
              <a:off x="0" y="0"/>
              <a:ext cx="16064542" cy="2732936"/>
              <a:chOff x="0" y="0"/>
              <a:chExt cx="13271500" cy="2257778"/>
            </a:xfrm>
          </p:grpSpPr>
          <p:sp>
            <p:nvSpPr>
              <p:cNvPr id="12" name="Freeform 12"/>
              <p:cNvSpPr/>
              <p:nvPr/>
            </p:nvSpPr>
            <p:spPr>
              <a:xfrm>
                <a:off x="16351" y="0"/>
                <a:ext cx="10571728" cy="2257821"/>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6CE5E8"/>
              </a:solidFill>
            </p:spPr>
          </p:sp>
          <p:sp>
            <p:nvSpPr>
              <p:cNvPr id="13" name="Freeform 13"/>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494F56"/>
              </a:solidFill>
            </p:spPr>
          </p:sp>
        </p:grpSp>
      </p:grpSp>
      <p:sp>
        <p:nvSpPr>
          <p:cNvPr id="14" name="TextBox 14"/>
          <p:cNvSpPr txBox="1"/>
          <p:nvPr/>
        </p:nvSpPr>
        <p:spPr>
          <a:xfrm>
            <a:off x="1299578" y="3854350"/>
            <a:ext cx="10665274" cy="1146917"/>
          </a:xfrm>
          <a:prstGeom prst="rect">
            <a:avLst/>
          </a:prstGeom>
        </p:spPr>
        <p:txBody>
          <a:bodyPr wrap="square" lIns="0" tIns="0" rIns="0" bIns="0" rtlCol="0" anchor="t">
            <a:spAutoFit/>
          </a:bodyPr>
          <a:lstStyle/>
          <a:p>
            <a:pPr algn="ctr">
              <a:lnSpc>
                <a:spcPts val="9823"/>
              </a:lnSpc>
            </a:pPr>
            <a:r>
              <a:rPr lang="en-US" sz="7000" dirty="0">
                <a:solidFill>
                  <a:srgbClr val="000000"/>
                </a:solidFill>
                <a:latin typeface="Playlist Script Bold"/>
              </a:rPr>
              <a:t>8 out of 10 Stem Majors</a:t>
            </a:r>
          </a:p>
        </p:txBody>
      </p:sp>
      <p:grpSp>
        <p:nvGrpSpPr>
          <p:cNvPr id="15" name="Group 15"/>
          <p:cNvGrpSpPr/>
          <p:nvPr/>
        </p:nvGrpSpPr>
        <p:grpSpPr>
          <a:xfrm>
            <a:off x="14044095" y="5851033"/>
            <a:ext cx="3241440" cy="3241440"/>
            <a:chOff x="0" y="0"/>
            <a:chExt cx="4321920" cy="4321920"/>
          </a:xfrm>
        </p:grpSpPr>
        <p:sp>
          <p:nvSpPr>
            <p:cNvPr id="16" name="TextBox 16"/>
            <p:cNvSpPr txBox="1"/>
            <p:nvPr/>
          </p:nvSpPr>
          <p:spPr>
            <a:xfrm>
              <a:off x="1162766" y="1434121"/>
              <a:ext cx="1996387" cy="1339377"/>
            </a:xfrm>
            <a:prstGeom prst="rect">
              <a:avLst/>
            </a:prstGeom>
          </p:spPr>
          <p:txBody>
            <a:bodyPr lIns="0" tIns="0" rIns="0" bIns="0" rtlCol="0" anchor="t">
              <a:spAutoFit/>
            </a:bodyPr>
            <a:lstStyle/>
            <a:p>
              <a:pPr algn="ctr">
                <a:lnSpc>
                  <a:spcPts val="8469"/>
                </a:lnSpc>
              </a:pPr>
              <a:r>
                <a:rPr lang="en-US" sz="5500" dirty="0">
                  <a:solidFill>
                    <a:srgbClr val="000000"/>
                  </a:solidFill>
                  <a:latin typeface="Open Sans Light"/>
                </a:rPr>
                <a:t>70%</a:t>
              </a:r>
            </a:p>
          </p:txBody>
        </p:sp>
        <p:grpSp>
          <p:nvGrpSpPr>
            <p:cNvPr id="17" name="Group 17"/>
            <p:cNvGrpSpPr>
              <a:grpSpLocks noChangeAspect="1"/>
            </p:cNvGrpSpPr>
            <p:nvPr/>
          </p:nvGrpSpPr>
          <p:grpSpPr>
            <a:xfrm>
              <a:off x="0" y="0"/>
              <a:ext cx="4321920" cy="4321920"/>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494F56"/>
              </a:solidFill>
            </p:spPr>
          </p:sp>
          <p:sp>
            <p:nvSpPr>
              <p:cNvPr id="19" name="Freeform 19"/>
              <p:cNvSpPr/>
              <p:nvPr/>
            </p:nvSpPr>
            <p:spPr>
              <a:xfrm>
                <a:off x="144920" y="17180"/>
                <a:ext cx="2406482" cy="2633284"/>
              </a:xfrm>
              <a:custGeom>
                <a:avLst/>
                <a:gdLst/>
                <a:ahLst/>
                <a:cxnLst/>
                <a:rect l="l" t="t" r="r" b="b"/>
                <a:pathLst>
                  <a:path w="2406482" h="2633284">
                    <a:moveTo>
                      <a:pt x="1442580" y="23148"/>
                    </a:moveTo>
                    <a:cubicBezTo>
                      <a:pt x="1993942" y="165509"/>
                      <a:pt x="2383144" y="657471"/>
                      <a:pt x="2394813" y="1226796"/>
                    </a:cubicBezTo>
                    <a:cubicBezTo>
                      <a:pt x="2406482" y="1796121"/>
                      <a:pt x="2037765" y="2303617"/>
                      <a:pt x="1492699" y="2468450"/>
                    </a:cubicBezTo>
                    <a:cubicBezTo>
                      <a:pt x="947632" y="2633284"/>
                      <a:pt x="359479" y="2415155"/>
                      <a:pt x="53705" y="1934770"/>
                    </a:cubicBezTo>
                    <a:cubicBezTo>
                      <a:pt x="4489" y="1858207"/>
                      <a:pt x="0" y="1761163"/>
                      <a:pt x="41938" y="1680384"/>
                    </a:cubicBezTo>
                    <a:cubicBezTo>
                      <a:pt x="83877" y="1599605"/>
                      <a:pt x="165831" y="1547439"/>
                      <a:pt x="256769" y="1543641"/>
                    </a:cubicBezTo>
                    <a:cubicBezTo>
                      <a:pt x="347706" y="1539842"/>
                      <a:pt x="433726" y="1584990"/>
                      <a:pt x="482255" y="1661990"/>
                    </a:cubicBezTo>
                    <a:cubicBezTo>
                      <a:pt x="665719" y="1950221"/>
                      <a:pt x="1018611" y="2081098"/>
                      <a:pt x="1345651" y="1982198"/>
                    </a:cubicBezTo>
                    <a:cubicBezTo>
                      <a:pt x="1672691" y="1883298"/>
                      <a:pt x="1893921" y="1578800"/>
                      <a:pt x="1886920" y="1237205"/>
                    </a:cubicBezTo>
                    <a:cubicBezTo>
                      <a:pt x="1879919" y="895610"/>
                      <a:pt x="1646397" y="600433"/>
                      <a:pt x="1315580" y="515017"/>
                    </a:cubicBezTo>
                    <a:cubicBezTo>
                      <a:pt x="1227352" y="492657"/>
                      <a:pt x="1157832" y="424799"/>
                      <a:pt x="1133344" y="337138"/>
                    </a:cubicBezTo>
                    <a:cubicBezTo>
                      <a:pt x="1108856" y="249478"/>
                      <a:pt x="1133142" y="155414"/>
                      <a:pt x="1197008" y="90567"/>
                    </a:cubicBezTo>
                    <a:cubicBezTo>
                      <a:pt x="1260874" y="25719"/>
                      <a:pt x="1354556" y="0"/>
                      <a:pt x="1442580" y="23148"/>
                    </a:cubicBezTo>
                    <a:close/>
                  </a:path>
                </a:pathLst>
              </a:custGeom>
              <a:solidFill>
                <a:srgbClr val="6CE5E8"/>
              </a:solidFill>
            </p:spPr>
          </p:sp>
        </p:grpSp>
      </p:grpSp>
      <p:grpSp>
        <p:nvGrpSpPr>
          <p:cNvPr id="20" name="Group 20"/>
          <p:cNvGrpSpPr/>
          <p:nvPr/>
        </p:nvGrpSpPr>
        <p:grpSpPr>
          <a:xfrm>
            <a:off x="108974" y="5851033"/>
            <a:ext cx="12048407" cy="2049702"/>
            <a:chOff x="0" y="0"/>
            <a:chExt cx="16064542" cy="2732936"/>
          </a:xfrm>
        </p:grpSpPr>
        <p:grpSp>
          <p:nvGrpSpPr>
            <p:cNvPr id="21" name="Group 21"/>
            <p:cNvGrpSpPr>
              <a:grpSpLocks noChangeAspect="1"/>
            </p:cNvGrpSpPr>
            <p:nvPr/>
          </p:nvGrpSpPr>
          <p:grpSpPr>
            <a:xfrm>
              <a:off x="0" y="0"/>
              <a:ext cx="16064542" cy="2732936"/>
              <a:chOff x="0" y="0"/>
              <a:chExt cx="13271500" cy="2257778"/>
            </a:xfrm>
          </p:grpSpPr>
          <p:sp>
            <p:nvSpPr>
              <p:cNvPr id="22" name="Freeform 22"/>
              <p:cNvSpPr/>
              <p:nvPr/>
            </p:nvSpPr>
            <p:spPr>
              <a:xfrm>
                <a:off x="16351" y="0"/>
                <a:ext cx="9238228" cy="2257821"/>
              </a:xfrm>
              <a:custGeom>
                <a:avLst/>
                <a:gdLst/>
                <a:ahLst/>
                <a:cxnLst/>
                <a:rect l="l" t="t" r="r" b="b"/>
                <a:pathLst>
                  <a:path w="9238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path>
                </a:pathLst>
              </a:custGeom>
              <a:solidFill>
                <a:srgbClr val="6CE5E8"/>
              </a:solidFill>
            </p:spPr>
          </p:sp>
          <p:sp>
            <p:nvSpPr>
              <p:cNvPr id="23" name="Freeform 23"/>
              <p:cNvSpPr/>
              <p:nvPr/>
            </p:nvSpPr>
            <p:spPr>
              <a:xfrm>
                <a:off x="9350851" y="0"/>
                <a:ext cx="3904227" cy="2257821"/>
              </a:xfrm>
              <a:custGeom>
                <a:avLst/>
                <a:gdLst/>
                <a:ahLst/>
                <a:cxnLst/>
                <a:rect l="l" t="t" r="r" b="b"/>
                <a:pathLst>
                  <a:path w="39042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3" y="917222"/>
                    </a:lnTo>
                    <a:lnTo>
                      <a:pt x="3899553" y="1361934"/>
                    </a:lnTo>
                    <a:cubicBezTo>
                      <a:pt x="3904227" y="1372839"/>
                      <a:pt x="3903107" y="1385363"/>
                      <a:pt x="3896573" y="1395265"/>
                    </a:cubicBezTo>
                    <a:cubicBezTo>
                      <a:pt x="3890037" y="1405168"/>
                      <a:pt x="3878962" y="1411122"/>
                      <a:pt x="3867097" y="1411111"/>
                    </a:cubicBezTo>
                    <a:lnTo>
                      <a:pt x="3802045" y="1411111"/>
                    </a:lnTo>
                    <a:cubicBezTo>
                      <a:pt x="3745607" y="1411105"/>
                      <a:pt x="3694601" y="1377471"/>
                      <a:pt x="3672363"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path>
                </a:pathLst>
              </a:custGeom>
              <a:solidFill>
                <a:srgbClr val="494F56"/>
              </a:solidFill>
            </p:spPr>
          </p:sp>
        </p:grpSp>
      </p:grpSp>
      <p:sp>
        <p:nvSpPr>
          <p:cNvPr id="24" name="TextBox 24"/>
          <p:cNvSpPr txBox="1"/>
          <p:nvPr/>
        </p:nvSpPr>
        <p:spPr>
          <a:xfrm>
            <a:off x="711065" y="8111366"/>
            <a:ext cx="11842299" cy="1146917"/>
          </a:xfrm>
          <a:prstGeom prst="rect">
            <a:avLst/>
          </a:prstGeom>
        </p:spPr>
        <p:txBody>
          <a:bodyPr wrap="square" lIns="0" tIns="0" rIns="0" bIns="0" rtlCol="0" anchor="t">
            <a:spAutoFit/>
          </a:bodyPr>
          <a:lstStyle/>
          <a:p>
            <a:pPr algn="ctr">
              <a:lnSpc>
                <a:spcPts val="9823"/>
              </a:lnSpc>
            </a:pPr>
            <a:r>
              <a:rPr lang="en-US" sz="7000" dirty="0">
                <a:solidFill>
                  <a:srgbClr val="000000"/>
                </a:solidFill>
                <a:latin typeface="Playlist Script Bold"/>
              </a:rPr>
              <a:t>7 out of 10 </a:t>
            </a:r>
            <a:r>
              <a:rPr lang="en-US" sz="7000" dirty="0" smtClean="0">
                <a:solidFill>
                  <a:srgbClr val="000000"/>
                </a:solidFill>
                <a:latin typeface="Playlist Script Bold"/>
              </a:rPr>
              <a:t>Non-Stem </a:t>
            </a:r>
            <a:r>
              <a:rPr lang="en-US" sz="7000" dirty="0">
                <a:solidFill>
                  <a:srgbClr val="000000"/>
                </a:solidFill>
                <a:latin typeface="Playlist Script Bold"/>
              </a:rPr>
              <a:t>Majors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108974" y="101198"/>
            <a:ext cx="9899432" cy="1200734"/>
          </a:xfrm>
          <a:prstGeom prst="rect">
            <a:avLst/>
          </a:prstGeom>
        </p:spPr>
        <p:txBody>
          <a:bodyPr lIns="0" tIns="0" rIns="0" bIns="0" rtlCol="0" anchor="t">
            <a:spAutoFit/>
          </a:bodyPr>
          <a:lstStyle/>
          <a:p>
            <a:pPr>
              <a:lnSpc>
                <a:spcPts val="9827"/>
              </a:lnSpc>
              <a:spcBef>
                <a:spcPct val="0"/>
              </a:spcBef>
            </a:pPr>
            <a:r>
              <a:rPr lang="en-US" sz="7019">
                <a:solidFill>
                  <a:srgbClr val="2C5E74"/>
                </a:solidFill>
                <a:latin typeface="Open Sauce SemiBold Bold"/>
              </a:rPr>
              <a:t>Growing Career Field</a:t>
            </a:r>
          </a:p>
        </p:txBody>
      </p:sp>
      <p:grpSp>
        <p:nvGrpSpPr>
          <p:cNvPr id="3" name="Group 3"/>
          <p:cNvGrpSpPr/>
          <p:nvPr/>
        </p:nvGrpSpPr>
        <p:grpSpPr>
          <a:xfrm>
            <a:off x="0" y="1301932"/>
            <a:ext cx="18204890" cy="8995299"/>
            <a:chOff x="0" y="0"/>
            <a:chExt cx="24273187" cy="11993732"/>
          </a:xfrm>
        </p:grpSpPr>
        <p:sp>
          <p:nvSpPr>
            <p:cNvPr id="4" name="TextBox 4"/>
            <p:cNvSpPr txBox="1"/>
            <p:nvPr/>
          </p:nvSpPr>
          <p:spPr>
            <a:xfrm>
              <a:off x="9194162" y="-76200"/>
              <a:ext cx="1689100" cy="858520"/>
            </a:xfrm>
            <a:prstGeom prst="rect">
              <a:avLst/>
            </a:prstGeom>
          </p:spPr>
          <p:txBody>
            <a:bodyPr lIns="0" tIns="0" rIns="0" bIns="0" rtlCol="0" anchor="t">
              <a:spAutoFit/>
            </a:bodyPr>
            <a:lstStyle/>
            <a:p>
              <a:pPr algn="l">
                <a:lnSpc>
                  <a:spcPts val="5459"/>
                </a:lnSpc>
              </a:pPr>
              <a:r>
                <a:rPr lang="en-US" sz="3900">
                  <a:solidFill>
                    <a:srgbClr val="000000"/>
                  </a:solidFill>
                  <a:latin typeface="Open Sans Light Bold"/>
                </a:rPr>
                <a:t>Stem</a:t>
              </a:r>
            </a:p>
          </p:txBody>
        </p:sp>
        <p:sp>
          <p:nvSpPr>
            <p:cNvPr id="5" name="TextBox 5"/>
            <p:cNvSpPr txBox="1"/>
            <p:nvPr/>
          </p:nvSpPr>
          <p:spPr>
            <a:xfrm>
              <a:off x="11645262" y="-76200"/>
              <a:ext cx="3281362" cy="858520"/>
            </a:xfrm>
            <a:prstGeom prst="rect">
              <a:avLst/>
            </a:prstGeom>
          </p:spPr>
          <p:txBody>
            <a:bodyPr lIns="0" tIns="0" rIns="0" bIns="0" rtlCol="0" anchor="t">
              <a:spAutoFit/>
            </a:bodyPr>
            <a:lstStyle/>
            <a:p>
              <a:pPr algn="l">
                <a:lnSpc>
                  <a:spcPts val="5459"/>
                </a:lnSpc>
              </a:pPr>
              <a:r>
                <a:rPr lang="en-US" sz="3900">
                  <a:solidFill>
                    <a:srgbClr val="000000"/>
                  </a:solidFill>
                  <a:latin typeface="Open Sans Light Bold"/>
                </a:rPr>
                <a:t>Non-Stem</a:t>
              </a:r>
            </a:p>
          </p:txBody>
        </p:sp>
        <p:grpSp>
          <p:nvGrpSpPr>
            <p:cNvPr id="6" name="Group 6"/>
            <p:cNvGrpSpPr>
              <a:grpSpLocks noChangeAspect="1"/>
            </p:cNvGrpSpPr>
            <p:nvPr/>
          </p:nvGrpSpPr>
          <p:grpSpPr>
            <a:xfrm>
              <a:off x="8889362" y="314960"/>
              <a:ext cx="2603500" cy="152400"/>
              <a:chOff x="8403389" y="-772160"/>
              <a:chExt cx="2603500" cy="152400"/>
            </a:xfrm>
          </p:grpSpPr>
          <p:sp>
            <p:nvSpPr>
              <p:cNvPr id="7" name="Freeform 7"/>
              <p:cNvSpPr/>
              <p:nvPr/>
            </p:nvSpPr>
            <p:spPr>
              <a:xfrm>
                <a:off x="8403389" y="-7721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4C98A8"/>
              </a:solidFill>
            </p:spPr>
          </p:sp>
          <p:sp>
            <p:nvSpPr>
              <p:cNvPr id="8" name="Freeform 8"/>
              <p:cNvSpPr/>
              <p:nvPr/>
            </p:nvSpPr>
            <p:spPr>
              <a:xfrm>
                <a:off x="10854489" y="-7721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83ADC9"/>
              </a:solidFill>
            </p:spPr>
          </p:sp>
        </p:grpSp>
        <p:grpSp>
          <p:nvGrpSpPr>
            <p:cNvPr id="9" name="Group 9"/>
            <p:cNvGrpSpPr>
              <a:grpSpLocks noChangeAspect="1"/>
            </p:cNvGrpSpPr>
            <p:nvPr/>
          </p:nvGrpSpPr>
          <p:grpSpPr>
            <a:xfrm>
              <a:off x="485973" y="1087120"/>
              <a:ext cx="23301240" cy="9794092"/>
              <a:chOff x="0" y="0"/>
              <a:chExt cx="23301240" cy="9794092"/>
            </a:xfrm>
          </p:grpSpPr>
          <p:sp>
            <p:nvSpPr>
              <p:cNvPr id="10" name="Freeform 10"/>
              <p:cNvSpPr/>
              <p:nvPr/>
            </p:nvSpPr>
            <p:spPr>
              <a:xfrm>
                <a:off x="-6350" y="0"/>
                <a:ext cx="23313940" cy="9794092"/>
              </a:xfrm>
              <a:custGeom>
                <a:avLst/>
                <a:gdLst/>
                <a:ahLst/>
                <a:cxnLst/>
                <a:rect l="l" t="t" r="r" b="b"/>
                <a:pathLst>
                  <a:path w="23313940" h="9794092">
                    <a:moveTo>
                      <a:pt x="0" y="0"/>
                    </a:moveTo>
                    <a:lnTo>
                      <a:pt x="12700" y="0"/>
                    </a:lnTo>
                    <a:lnTo>
                      <a:pt x="12700" y="9794092"/>
                    </a:lnTo>
                    <a:lnTo>
                      <a:pt x="0" y="9794092"/>
                    </a:lnTo>
                    <a:close/>
                    <a:moveTo>
                      <a:pt x="5825310" y="0"/>
                    </a:moveTo>
                    <a:lnTo>
                      <a:pt x="5838010" y="0"/>
                    </a:lnTo>
                    <a:lnTo>
                      <a:pt x="5838010" y="9794092"/>
                    </a:lnTo>
                    <a:lnTo>
                      <a:pt x="5825310" y="9794092"/>
                    </a:lnTo>
                    <a:close/>
                    <a:moveTo>
                      <a:pt x="11650620" y="0"/>
                    </a:moveTo>
                    <a:lnTo>
                      <a:pt x="11663320" y="0"/>
                    </a:lnTo>
                    <a:lnTo>
                      <a:pt x="11663320" y="9794092"/>
                    </a:lnTo>
                    <a:lnTo>
                      <a:pt x="11650620" y="9794092"/>
                    </a:lnTo>
                    <a:close/>
                    <a:moveTo>
                      <a:pt x="17475930" y="0"/>
                    </a:moveTo>
                    <a:lnTo>
                      <a:pt x="17488630" y="0"/>
                    </a:lnTo>
                    <a:lnTo>
                      <a:pt x="17488630" y="9794092"/>
                    </a:lnTo>
                    <a:lnTo>
                      <a:pt x="17475930" y="9794092"/>
                    </a:lnTo>
                    <a:close/>
                    <a:moveTo>
                      <a:pt x="23301240" y="0"/>
                    </a:moveTo>
                    <a:lnTo>
                      <a:pt x="23313940" y="0"/>
                    </a:lnTo>
                    <a:lnTo>
                      <a:pt x="23313940" y="9794092"/>
                    </a:lnTo>
                    <a:lnTo>
                      <a:pt x="23301240" y="9794092"/>
                    </a:lnTo>
                    <a:close/>
                  </a:path>
                </a:pathLst>
              </a:custGeom>
              <a:solidFill>
                <a:srgbClr val="000000">
                  <a:alpha val="24706"/>
                </a:srgbClr>
              </a:solidFill>
            </p:spPr>
          </p:sp>
        </p:grpSp>
        <p:sp>
          <p:nvSpPr>
            <p:cNvPr id="11" name="TextBox 11"/>
            <p:cNvSpPr txBox="1"/>
            <p:nvPr/>
          </p:nvSpPr>
          <p:spPr>
            <a:xfrm>
              <a:off x="0" y="11135212"/>
              <a:ext cx="971947" cy="858520"/>
            </a:xfrm>
            <a:prstGeom prst="rect">
              <a:avLst/>
            </a:prstGeom>
          </p:spPr>
          <p:txBody>
            <a:bodyPr lIns="0" tIns="0" rIns="0" bIns="0" rtlCol="0" anchor="t">
              <a:spAutoFit/>
            </a:bodyPr>
            <a:lstStyle/>
            <a:p>
              <a:pPr algn="ctr">
                <a:lnSpc>
                  <a:spcPts val="5459"/>
                </a:lnSpc>
              </a:pPr>
              <a:r>
                <a:rPr lang="en-US" sz="3900">
                  <a:solidFill>
                    <a:srgbClr val="000000"/>
                  </a:solidFill>
                  <a:latin typeface="Open Sans Light Bold"/>
                </a:rPr>
                <a:t>0%</a:t>
              </a:r>
            </a:p>
          </p:txBody>
        </p:sp>
        <p:sp>
          <p:nvSpPr>
            <p:cNvPr id="12" name="TextBox 12"/>
            <p:cNvSpPr txBox="1"/>
            <p:nvPr/>
          </p:nvSpPr>
          <p:spPr>
            <a:xfrm>
              <a:off x="5825310" y="11135212"/>
              <a:ext cx="971947" cy="858520"/>
            </a:xfrm>
            <a:prstGeom prst="rect">
              <a:avLst/>
            </a:prstGeom>
          </p:spPr>
          <p:txBody>
            <a:bodyPr lIns="0" tIns="0" rIns="0" bIns="0" rtlCol="0" anchor="t">
              <a:spAutoFit/>
            </a:bodyPr>
            <a:lstStyle/>
            <a:p>
              <a:pPr algn="ctr">
                <a:lnSpc>
                  <a:spcPts val="5459"/>
                </a:lnSpc>
              </a:pPr>
              <a:r>
                <a:rPr lang="en-US" sz="3900">
                  <a:solidFill>
                    <a:srgbClr val="000000"/>
                  </a:solidFill>
                  <a:latin typeface="Open Sans Light Bold"/>
                </a:rPr>
                <a:t>2%</a:t>
              </a:r>
            </a:p>
          </p:txBody>
        </p:sp>
        <p:sp>
          <p:nvSpPr>
            <p:cNvPr id="13" name="TextBox 13"/>
            <p:cNvSpPr txBox="1"/>
            <p:nvPr/>
          </p:nvSpPr>
          <p:spPr>
            <a:xfrm>
              <a:off x="11650620" y="11135212"/>
              <a:ext cx="971947" cy="858520"/>
            </a:xfrm>
            <a:prstGeom prst="rect">
              <a:avLst/>
            </a:prstGeom>
          </p:spPr>
          <p:txBody>
            <a:bodyPr lIns="0" tIns="0" rIns="0" bIns="0" rtlCol="0" anchor="t">
              <a:spAutoFit/>
            </a:bodyPr>
            <a:lstStyle/>
            <a:p>
              <a:pPr algn="ctr">
                <a:lnSpc>
                  <a:spcPts val="5459"/>
                </a:lnSpc>
              </a:pPr>
              <a:r>
                <a:rPr lang="en-US" sz="3900">
                  <a:solidFill>
                    <a:srgbClr val="000000"/>
                  </a:solidFill>
                  <a:latin typeface="Open Sans Light Bold"/>
                </a:rPr>
                <a:t>4%</a:t>
              </a:r>
            </a:p>
          </p:txBody>
        </p:sp>
        <p:sp>
          <p:nvSpPr>
            <p:cNvPr id="14" name="TextBox 14"/>
            <p:cNvSpPr txBox="1"/>
            <p:nvPr/>
          </p:nvSpPr>
          <p:spPr>
            <a:xfrm>
              <a:off x="17475930" y="11135212"/>
              <a:ext cx="971947" cy="858520"/>
            </a:xfrm>
            <a:prstGeom prst="rect">
              <a:avLst/>
            </a:prstGeom>
          </p:spPr>
          <p:txBody>
            <a:bodyPr lIns="0" tIns="0" rIns="0" bIns="0" rtlCol="0" anchor="t">
              <a:spAutoFit/>
            </a:bodyPr>
            <a:lstStyle/>
            <a:p>
              <a:pPr algn="ctr">
                <a:lnSpc>
                  <a:spcPts val="5459"/>
                </a:lnSpc>
              </a:pPr>
              <a:r>
                <a:rPr lang="en-US" sz="3900">
                  <a:solidFill>
                    <a:srgbClr val="000000"/>
                  </a:solidFill>
                  <a:latin typeface="Open Sans Light Bold"/>
                </a:rPr>
                <a:t>6%</a:t>
              </a:r>
            </a:p>
          </p:txBody>
        </p:sp>
        <p:sp>
          <p:nvSpPr>
            <p:cNvPr id="15" name="TextBox 15"/>
            <p:cNvSpPr txBox="1"/>
            <p:nvPr/>
          </p:nvSpPr>
          <p:spPr>
            <a:xfrm>
              <a:off x="23301240" y="11135212"/>
              <a:ext cx="971947" cy="858520"/>
            </a:xfrm>
            <a:prstGeom prst="rect">
              <a:avLst/>
            </a:prstGeom>
          </p:spPr>
          <p:txBody>
            <a:bodyPr lIns="0" tIns="0" rIns="0" bIns="0" rtlCol="0" anchor="t">
              <a:spAutoFit/>
            </a:bodyPr>
            <a:lstStyle/>
            <a:p>
              <a:pPr algn="ctr">
                <a:lnSpc>
                  <a:spcPts val="5459"/>
                </a:lnSpc>
              </a:pPr>
              <a:r>
                <a:rPr lang="en-US" sz="3900">
                  <a:solidFill>
                    <a:srgbClr val="000000"/>
                  </a:solidFill>
                  <a:latin typeface="Open Sans Light Bold"/>
                </a:rPr>
                <a:t>8%</a:t>
              </a:r>
            </a:p>
          </p:txBody>
        </p:sp>
        <p:grpSp>
          <p:nvGrpSpPr>
            <p:cNvPr id="16" name="Group 16"/>
            <p:cNvGrpSpPr>
              <a:grpSpLocks noChangeAspect="1"/>
            </p:cNvGrpSpPr>
            <p:nvPr/>
          </p:nvGrpSpPr>
          <p:grpSpPr>
            <a:xfrm>
              <a:off x="485973" y="1087120"/>
              <a:ext cx="23307590" cy="9800442"/>
              <a:chOff x="0" y="0"/>
              <a:chExt cx="23307590" cy="9800442"/>
            </a:xfrm>
          </p:grpSpPr>
          <p:sp>
            <p:nvSpPr>
              <p:cNvPr id="17" name="Freeform 17"/>
              <p:cNvSpPr/>
              <p:nvPr/>
            </p:nvSpPr>
            <p:spPr>
              <a:xfrm>
                <a:off x="0" y="0"/>
                <a:ext cx="23307590" cy="4903396"/>
              </a:xfrm>
              <a:custGeom>
                <a:avLst/>
                <a:gdLst/>
                <a:ahLst/>
                <a:cxnLst/>
                <a:rect l="l" t="t" r="r" b="b"/>
                <a:pathLst>
                  <a:path w="23307590" h="4903396">
                    <a:moveTo>
                      <a:pt x="0" y="0"/>
                    </a:moveTo>
                    <a:lnTo>
                      <a:pt x="22670974" y="0"/>
                    </a:lnTo>
                    <a:cubicBezTo>
                      <a:pt x="23022567" y="0"/>
                      <a:pt x="23307590" y="285023"/>
                      <a:pt x="23307590" y="636616"/>
                    </a:cubicBezTo>
                    <a:lnTo>
                      <a:pt x="23307590" y="4266780"/>
                    </a:lnTo>
                    <a:cubicBezTo>
                      <a:pt x="23307590" y="4618373"/>
                      <a:pt x="23022567" y="4903396"/>
                      <a:pt x="22670974" y="4903396"/>
                    </a:cubicBezTo>
                    <a:lnTo>
                      <a:pt x="0" y="4903396"/>
                    </a:lnTo>
                    <a:close/>
                  </a:path>
                </a:pathLst>
              </a:custGeom>
              <a:solidFill>
                <a:srgbClr val="4C98A8"/>
              </a:solidFill>
            </p:spPr>
          </p:sp>
          <p:sp>
            <p:nvSpPr>
              <p:cNvPr id="18" name="Freeform 18"/>
              <p:cNvSpPr/>
              <p:nvPr/>
            </p:nvSpPr>
            <p:spPr>
              <a:xfrm>
                <a:off x="0" y="4897046"/>
                <a:ext cx="10779761" cy="4903396"/>
              </a:xfrm>
              <a:custGeom>
                <a:avLst/>
                <a:gdLst/>
                <a:ahLst/>
                <a:cxnLst/>
                <a:rect l="l" t="t" r="r" b="b"/>
                <a:pathLst>
                  <a:path w="10779761" h="4903396">
                    <a:moveTo>
                      <a:pt x="0" y="0"/>
                    </a:moveTo>
                    <a:lnTo>
                      <a:pt x="10143144" y="0"/>
                    </a:lnTo>
                    <a:cubicBezTo>
                      <a:pt x="10311985" y="0"/>
                      <a:pt x="10473911" y="67072"/>
                      <a:pt x="10593300" y="186460"/>
                    </a:cubicBezTo>
                    <a:cubicBezTo>
                      <a:pt x="10712689" y="305849"/>
                      <a:pt x="10779761" y="467775"/>
                      <a:pt x="10779761" y="636616"/>
                    </a:cubicBezTo>
                    <a:lnTo>
                      <a:pt x="10779761" y="4266780"/>
                    </a:lnTo>
                    <a:cubicBezTo>
                      <a:pt x="10779761" y="4435621"/>
                      <a:pt x="10712689" y="4597547"/>
                      <a:pt x="10593300" y="4716935"/>
                    </a:cubicBezTo>
                    <a:cubicBezTo>
                      <a:pt x="10473911" y="4836324"/>
                      <a:pt x="10311985" y="4903396"/>
                      <a:pt x="10143144" y="4903396"/>
                    </a:cubicBezTo>
                    <a:lnTo>
                      <a:pt x="0" y="4903396"/>
                    </a:lnTo>
                    <a:close/>
                  </a:path>
                </a:pathLst>
              </a:custGeom>
              <a:solidFill>
                <a:srgbClr val="83ADC9"/>
              </a:solidFill>
            </p:spPr>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15400" y="0"/>
            <a:ext cx="9372600" cy="10287000"/>
            <a:chOff x="0" y="0"/>
            <a:chExt cx="1743766" cy="1913890"/>
          </a:xfrm>
        </p:grpSpPr>
        <p:sp>
          <p:nvSpPr>
            <p:cNvPr id="3" name="Freeform 3"/>
            <p:cNvSpPr/>
            <p:nvPr/>
          </p:nvSpPr>
          <p:spPr>
            <a:xfrm>
              <a:off x="0" y="0"/>
              <a:ext cx="1743766" cy="1913890"/>
            </a:xfrm>
            <a:custGeom>
              <a:avLst/>
              <a:gdLst/>
              <a:ahLst/>
              <a:cxnLst/>
              <a:rect l="l" t="t" r="r" b="b"/>
              <a:pathLst>
                <a:path w="1743766" h="1913890">
                  <a:moveTo>
                    <a:pt x="0" y="0"/>
                  </a:moveTo>
                  <a:lnTo>
                    <a:pt x="1743766" y="0"/>
                  </a:lnTo>
                  <a:lnTo>
                    <a:pt x="1743766" y="1913890"/>
                  </a:lnTo>
                  <a:lnTo>
                    <a:pt x="0" y="1913890"/>
                  </a:lnTo>
                  <a:close/>
                </a:path>
              </a:pathLst>
            </a:custGeom>
            <a:solidFill>
              <a:srgbClr val="D8DDE1">
                <a:alpha val="17647"/>
              </a:srgbClr>
            </a:solidFill>
          </p:spPr>
        </p:sp>
      </p:grpSp>
      <p:grpSp>
        <p:nvGrpSpPr>
          <p:cNvPr id="4" name="Group 4"/>
          <p:cNvGrpSpPr/>
          <p:nvPr/>
        </p:nvGrpSpPr>
        <p:grpSpPr>
          <a:xfrm>
            <a:off x="1028700" y="8831917"/>
            <a:ext cx="7212616" cy="998706"/>
            <a:chOff x="0" y="0"/>
            <a:chExt cx="1100627" cy="152400"/>
          </a:xfrm>
        </p:grpSpPr>
        <p:sp>
          <p:nvSpPr>
            <p:cNvPr id="5" name="Freeform 5"/>
            <p:cNvSpPr/>
            <p:nvPr/>
          </p:nvSpPr>
          <p:spPr>
            <a:xfrm>
              <a:off x="0" y="0"/>
              <a:ext cx="1100627" cy="152400"/>
            </a:xfrm>
            <a:custGeom>
              <a:avLst/>
              <a:gdLst/>
              <a:ahLst/>
              <a:cxnLst/>
              <a:rect l="l" t="t" r="r" b="b"/>
              <a:pathLst>
                <a:path w="1100627" h="152400">
                  <a:moveTo>
                    <a:pt x="0" y="0"/>
                  </a:moveTo>
                  <a:lnTo>
                    <a:pt x="1100627" y="0"/>
                  </a:lnTo>
                  <a:lnTo>
                    <a:pt x="1100627" y="152400"/>
                  </a:lnTo>
                  <a:lnTo>
                    <a:pt x="0" y="152400"/>
                  </a:lnTo>
                  <a:close/>
                </a:path>
              </a:pathLst>
            </a:custGeom>
            <a:solidFill>
              <a:srgbClr val="2C5E74"/>
            </a:solidFill>
          </p:spPr>
        </p:sp>
      </p:grpSp>
      <p:grpSp>
        <p:nvGrpSpPr>
          <p:cNvPr id="6" name="Group 6"/>
          <p:cNvGrpSpPr/>
          <p:nvPr/>
        </p:nvGrpSpPr>
        <p:grpSpPr>
          <a:xfrm>
            <a:off x="10405607" y="844896"/>
            <a:ext cx="1562949" cy="417760"/>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8" name="Group 8"/>
          <p:cNvGrpSpPr/>
          <p:nvPr/>
        </p:nvGrpSpPr>
        <p:grpSpPr>
          <a:xfrm>
            <a:off x="10376172" y="2287401"/>
            <a:ext cx="1562949" cy="417760"/>
            <a:chOff x="0" y="0"/>
            <a:chExt cx="570168" cy="152400"/>
          </a:xfrm>
        </p:grpSpPr>
        <p:sp>
          <p:nvSpPr>
            <p:cNvPr id="9" name="Freeform 9"/>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10" name="Group 10"/>
          <p:cNvGrpSpPr/>
          <p:nvPr/>
        </p:nvGrpSpPr>
        <p:grpSpPr>
          <a:xfrm>
            <a:off x="10405607" y="3604194"/>
            <a:ext cx="1562949" cy="417760"/>
            <a:chOff x="0" y="0"/>
            <a:chExt cx="570168" cy="152400"/>
          </a:xfrm>
        </p:grpSpPr>
        <p:sp>
          <p:nvSpPr>
            <p:cNvPr id="11" name="Freeform 11"/>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12" name="Group 12"/>
          <p:cNvGrpSpPr/>
          <p:nvPr/>
        </p:nvGrpSpPr>
        <p:grpSpPr>
          <a:xfrm>
            <a:off x="10376172" y="5054336"/>
            <a:ext cx="1562949" cy="417760"/>
            <a:chOff x="0" y="0"/>
            <a:chExt cx="570168" cy="152400"/>
          </a:xfrm>
        </p:grpSpPr>
        <p:sp>
          <p:nvSpPr>
            <p:cNvPr id="13" name="Freeform 13"/>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14" name="Group 14"/>
          <p:cNvGrpSpPr/>
          <p:nvPr/>
        </p:nvGrpSpPr>
        <p:grpSpPr>
          <a:xfrm>
            <a:off x="10346737" y="6392076"/>
            <a:ext cx="1562949" cy="417760"/>
            <a:chOff x="0" y="0"/>
            <a:chExt cx="570168" cy="152400"/>
          </a:xfrm>
        </p:grpSpPr>
        <p:sp>
          <p:nvSpPr>
            <p:cNvPr id="15" name="Freeform 15"/>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16" name="Group 16"/>
          <p:cNvGrpSpPr/>
          <p:nvPr/>
        </p:nvGrpSpPr>
        <p:grpSpPr>
          <a:xfrm>
            <a:off x="10346737" y="7727221"/>
            <a:ext cx="1562949" cy="417760"/>
            <a:chOff x="0" y="0"/>
            <a:chExt cx="570168" cy="152400"/>
          </a:xfrm>
        </p:grpSpPr>
        <p:sp>
          <p:nvSpPr>
            <p:cNvPr id="17" name="Freeform 1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grpSp>
        <p:nvGrpSpPr>
          <p:cNvPr id="18" name="Group 18"/>
          <p:cNvGrpSpPr/>
          <p:nvPr/>
        </p:nvGrpSpPr>
        <p:grpSpPr>
          <a:xfrm>
            <a:off x="10346737" y="9024344"/>
            <a:ext cx="1562949" cy="417760"/>
            <a:chOff x="0" y="0"/>
            <a:chExt cx="570168" cy="152400"/>
          </a:xfrm>
        </p:grpSpPr>
        <p:sp>
          <p:nvSpPr>
            <p:cNvPr id="19" name="Freeform 19"/>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107517" y="5513503"/>
            <a:ext cx="7315200" cy="1875351"/>
          </a:xfrm>
          <a:prstGeom prst="rect">
            <a:avLst/>
          </a:prstGeom>
        </p:spPr>
      </p:pic>
      <p:pic>
        <p:nvPicPr>
          <p:cNvPr id="21" name="Picture 21"/>
          <p:cNvPicPr>
            <a:picLocks noChangeAspect="1"/>
          </p:cNvPicPr>
          <p:nvPr/>
        </p:nvPicPr>
        <p:blipFill>
          <a:blip r:embed="rId4"/>
          <a:srcRect/>
          <a:stretch>
            <a:fillRect/>
          </a:stretch>
        </p:blipFill>
        <p:spPr>
          <a:xfrm>
            <a:off x="4844236" y="829629"/>
            <a:ext cx="4299764" cy="3074331"/>
          </a:xfrm>
          <a:prstGeom prst="rect">
            <a:avLst/>
          </a:prstGeom>
        </p:spPr>
      </p:pic>
      <p:pic>
        <p:nvPicPr>
          <p:cNvPr id="22" name="Picture 2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8241316" y="3086100"/>
            <a:ext cx="1805368" cy="4114800"/>
          </a:xfrm>
          <a:prstGeom prst="rect">
            <a:avLst/>
          </a:prstGeom>
        </p:spPr>
      </p:pic>
      <p:sp>
        <p:nvSpPr>
          <p:cNvPr id="23" name="TextBox 23"/>
          <p:cNvSpPr txBox="1"/>
          <p:nvPr/>
        </p:nvSpPr>
        <p:spPr>
          <a:xfrm>
            <a:off x="949883" y="4367044"/>
            <a:ext cx="7472835" cy="1014336"/>
          </a:xfrm>
          <a:prstGeom prst="rect">
            <a:avLst/>
          </a:prstGeom>
        </p:spPr>
        <p:txBody>
          <a:bodyPr lIns="0" tIns="0" rIns="0" bIns="0" rtlCol="0" anchor="t">
            <a:spAutoFit/>
          </a:bodyPr>
          <a:lstStyle/>
          <a:p>
            <a:pPr>
              <a:lnSpc>
                <a:spcPts val="7684"/>
              </a:lnSpc>
            </a:pPr>
            <a:r>
              <a:rPr lang="en-US" sz="7684">
                <a:solidFill>
                  <a:srgbClr val="000000"/>
                </a:solidFill>
                <a:latin typeface="League Spartan Bold"/>
              </a:rPr>
              <a:t>PORTFOLIO</a:t>
            </a:r>
          </a:p>
        </p:txBody>
      </p:sp>
      <p:sp>
        <p:nvSpPr>
          <p:cNvPr id="24" name="TextBox 24"/>
          <p:cNvSpPr txBox="1"/>
          <p:nvPr/>
        </p:nvSpPr>
        <p:spPr>
          <a:xfrm>
            <a:off x="1107517" y="2042033"/>
            <a:ext cx="5703935" cy="1223794"/>
          </a:xfrm>
          <a:prstGeom prst="rect">
            <a:avLst/>
          </a:prstGeom>
        </p:spPr>
        <p:txBody>
          <a:bodyPr lIns="0" tIns="0" rIns="0" bIns="0" rtlCol="0" anchor="t">
            <a:spAutoFit/>
          </a:bodyPr>
          <a:lstStyle/>
          <a:p>
            <a:pPr>
              <a:lnSpc>
                <a:spcPts val="9359"/>
              </a:lnSpc>
            </a:pPr>
            <a:r>
              <a:rPr lang="en-US" sz="8829">
                <a:solidFill>
                  <a:srgbClr val="2C5E74"/>
                </a:solidFill>
                <a:latin typeface="Amsterdam Four Bold"/>
              </a:rPr>
              <a:t>Project</a:t>
            </a:r>
          </a:p>
        </p:txBody>
      </p:sp>
      <p:sp>
        <p:nvSpPr>
          <p:cNvPr id="25" name="TextBox 25"/>
          <p:cNvSpPr txBox="1"/>
          <p:nvPr/>
        </p:nvSpPr>
        <p:spPr>
          <a:xfrm>
            <a:off x="10405607" y="1350764"/>
            <a:ext cx="6736414"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01 - Building Computer</a:t>
            </a:r>
          </a:p>
        </p:txBody>
      </p:sp>
      <p:sp>
        <p:nvSpPr>
          <p:cNvPr id="26" name="TextBox 26"/>
          <p:cNvSpPr txBox="1"/>
          <p:nvPr/>
        </p:nvSpPr>
        <p:spPr>
          <a:xfrm>
            <a:off x="10405607" y="2790886"/>
            <a:ext cx="5775730"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02 - Building Ebike</a:t>
            </a:r>
          </a:p>
        </p:txBody>
      </p:sp>
      <p:sp>
        <p:nvSpPr>
          <p:cNvPr id="27" name="TextBox 27"/>
          <p:cNvSpPr txBox="1"/>
          <p:nvPr/>
        </p:nvSpPr>
        <p:spPr>
          <a:xfrm>
            <a:off x="10405607" y="4183879"/>
            <a:ext cx="7765114"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03 - Website Development</a:t>
            </a:r>
          </a:p>
        </p:txBody>
      </p:sp>
      <p:sp>
        <p:nvSpPr>
          <p:cNvPr id="28" name="TextBox 28"/>
          <p:cNvSpPr txBox="1"/>
          <p:nvPr/>
        </p:nvSpPr>
        <p:spPr>
          <a:xfrm>
            <a:off x="10376172" y="5634021"/>
            <a:ext cx="7765114"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04 - Editing Videos</a:t>
            </a:r>
          </a:p>
        </p:txBody>
      </p:sp>
      <p:sp>
        <p:nvSpPr>
          <p:cNvPr id="29" name="TextBox 29"/>
          <p:cNvSpPr txBox="1"/>
          <p:nvPr/>
        </p:nvSpPr>
        <p:spPr>
          <a:xfrm>
            <a:off x="10346737" y="6971761"/>
            <a:ext cx="7765114"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05 - RetroPie</a:t>
            </a:r>
          </a:p>
        </p:txBody>
      </p:sp>
      <p:sp>
        <p:nvSpPr>
          <p:cNvPr id="30" name="TextBox 30"/>
          <p:cNvSpPr txBox="1"/>
          <p:nvPr/>
        </p:nvSpPr>
        <p:spPr>
          <a:xfrm>
            <a:off x="10346737" y="8306906"/>
            <a:ext cx="7765114" cy="564960"/>
          </a:xfrm>
          <a:prstGeom prst="rect">
            <a:avLst/>
          </a:prstGeom>
        </p:spPr>
        <p:txBody>
          <a:bodyPr lIns="0" tIns="0" rIns="0" bIns="0" rtlCol="0" anchor="t">
            <a:spAutoFit/>
          </a:bodyPr>
          <a:lstStyle/>
          <a:p>
            <a:pPr marL="0" lvl="1" indent="0" algn="l">
              <a:lnSpc>
                <a:spcPts val="4757"/>
              </a:lnSpc>
              <a:spcBef>
                <a:spcPct val="0"/>
              </a:spcBef>
            </a:pPr>
            <a:r>
              <a:rPr lang="en-US" sz="3171">
                <a:solidFill>
                  <a:srgbClr val="494949"/>
                </a:solidFill>
                <a:latin typeface="Garet Bold"/>
              </a:rPr>
              <a:t>Project 06 - Sense Hat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5364848" cy="3519530"/>
            <a:chOff x="0" y="0"/>
            <a:chExt cx="7153131" cy="4692707"/>
          </a:xfrm>
        </p:grpSpPr>
        <p:pic>
          <p:nvPicPr>
            <p:cNvPr id="3" name="Picture 3"/>
            <p:cNvPicPr>
              <a:picLocks noChangeAspect="1"/>
            </p:cNvPicPr>
            <p:nvPr/>
          </p:nvPicPr>
          <p:blipFill>
            <a:blip r:embed="rId2"/>
            <a:srcRect t="6264" b="6264"/>
            <a:stretch>
              <a:fillRect/>
            </a:stretch>
          </p:blipFill>
          <p:spPr>
            <a:xfrm>
              <a:off x="0" y="0"/>
              <a:ext cx="7153131" cy="4692707"/>
            </a:xfrm>
            <a:prstGeom prst="rect">
              <a:avLst/>
            </a:prstGeom>
          </p:spPr>
        </p:pic>
      </p:grpSp>
      <p:grpSp>
        <p:nvGrpSpPr>
          <p:cNvPr id="4" name="Group 4"/>
          <p:cNvGrpSpPr/>
          <p:nvPr/>
        </p:nvGrpSpPr>
        <p:grpSpPr>
          <a:xfrm>
            <a:off x="6888548" y="1028700"/>
            <a:ext cx="10370752" cy="8229600"/>
            <a:chOff x="0" y="0"/>
            <a:chExt cx="13827670" cy="10972800"/>
          </a:xfrm>
        </p:grpSpPr>
        <p:pic>
          <p:nvPicPr>
            <p:cNvPr id="5" name="Picture 5"/>
            <p:cNvPicPr>
              <a:picLocks noChangeAspect="1"/>
            </p:cNvPicPr>
            <p:nvPr/>
          </p:nvPicPr>
          <p:blipFill>
            <a:blip r:embed="rId3"/>
            <a:srcRect l="2743" r="2743"/>
            <a:stretch>
              <a:fillRect/>
            </a:stretch>
          </p:blipFill>
          <p:spPr>
            <a:xfrm>
              <a:off x="0" y="0"/>
              <a:ext cx="13827670" cy="10972800"/>
            </a:xfrm>
            <a:prstGeom prst="rect">
              <a:avLst/>
            </a:prstGeom>
          </p:spPr>
        </p:pic>
      </p:grpSp>
      <p:grpSp>
        <p:nvGrpSpPr>
          <p:cNvPr id="6" name="Group 6"/>
          <p:cNvGrpSpPr/>
          <p:nvPr/>
        </p:nvGrpSpPr>
        <p:grpSpPr>
          <a:xfrm>
            <a:off x="1028700" y="4984748"/>
            <a:ext cx="5364848" cy="4273552"/>
            <a:chOff x="0" y="0"/>
            <a:chExt cx="1978638" cy="1576151"/>
          </a:xfrm>
        </p:grpSpPr>
        <p:sp>
          <p:nvSpPr>
            <p:cNvPr id="7" name="Freeform 7"/>
            <p:cNvSpPr/>
            <p:nvPr/>
          </p:nvSpPr>
          <p:spPr>
            <a:xfrm>
              <a:off x="0" y="0"/>
              <a:ext cx="1978638" cy="1576151"/>
            </a:xfrm>
            <a:custGeom>
              <a:avLst/>
              <a:gdLst/>
              <a:ahLst/>
              <a:cxnLst/>
              <a:rect l="l" t="t" r="r" b="b"/>
              <a:pathLst>
                <a:path w="1978638" h="1576151">
                  <a:moveTo>
                    <a:pt x="0" y="0"/>
                  </a:moveTo>
                  <a:lnTo>
                    <a:pt x="1978638" y="0"/>
                  </a:lnTo>
                  <a:lnTo>
                    <a:pt x="1978638" y="1576151"/>
                  </a:lnTo>
                  <a:lnTo>
                    <a:pt x="0" y="1576151"/>
                  </a:lnTo>
                  <a:close/>
                </a:path>
              </a:pathLst>
            </a:custGeom>
            <a:solidFill>
              <a:srgbClr val="2C5E74"/>
            </a:solidFill>
          </p:spPr>
        </p:sp>
      </p:grpSp>
      <p:sp>
        <p:nvSpPr>
          <p:cNvPr id="8" name="TextBox 8"/>
          <p:cNvSpPr txBox="1"/>
          <p:nvPr/>
        </p:nvSpPr>
        <p:spPr>
          <a:xfrm>
            <a:off x="1523700" y="6092824"/>
            <a:ext cx="4582437" cy="2057400"/>
          </a:xfrm>
          <a:prstGeom prst="rect">
            <a:avLst/>
          </a:prstGeom>
        </p:spPr>
        <p:txBody>
          <a:bodyPr lIns="0" tIns="0" rIns="0" bIns="0" rtlCol="0" anchor="t">
            <a:spAutoFit/>
          </a:bodyPr>
          <a:lstStyle/>
          <a:p>
            <a:pPr>
              <a:lnSpc>
                <a:spcPts val="5399"/>
              </a:lnSpc>
            </a:pPr>
            <a:r>
              <a:rPr lang="en-US" sz="4499" spc="251">
                <a:solidFill>
                  <a:srgbClr val="FFFFFF"/>
                </a:solidFill>
                <a:latin typeface="League Spartan Bold"/>
              </a:rPr>
              <a:t>PROJECT 01 - BUILDING COMPUTER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913" r="16913"/>
          <a:stretch>
            <a:fillRect/>
          </a:stretch>
        </p:blipFill>
        <p:spPr>
          <a:xfrm>
            <a:off x="0" y="0"/>
            <a:ext cx="18288000" cy="10287000"/>
          </a:xfrm>
          <a:prstGeom prst="rect">
            <a:avLst/>
          </a:prstGeom>
        </p:spPr>
      </p:pic>
      <p:grpSp>
        <p:nvGrpSpPr>
          <p:cNvPr id="3" name="Group 3"/>
          <p:cNvGrpSpPr/>
          <p:nvPr/>
        </p:nvGrpSpPr>
        <p:grpSpPr>
          <a:xfrm>
            <a:off x="0" y="0"/>
            <a:ext cx="7716755" cy="10287000"/>
            <a:chOff x="0" y="0"/>
            <a:chExt cx="23940575" cy="31914543"/>
          </a:xfrm>
        </p:grpSpPr>
        <p:sp>
          <p:nvSpPr>
            <p:cNvPr id="4" name="Freeform 4"/>
            <p:cNvSpPr/>
            <p:nvPr/>
          </p:nvSpPr>
          <p:spPr>
            <a:xfrm>
              <a:off x="0" y="0"/>
              <a:ext cx="23940574" cy="31914542"/>
            </a:xfrm>
            <a:custGeom>
              <a:avLst/>
              <a:gdLst/>
              <a:ahLst/>
              <a:cxnLst/>
              <a:rect l="l" t="t" r="r" b="b"/>
              <a:pathLst>
                <a:path w="23940574" h="31914542">
                  <a:moveTo>
                    <a:pt x="0" y="0"/>
                  </a:moveTo>
                  <a:lnTo>
                    <a:pt x="23940574" y="0"/>
                  </a:lnTo>
                  <a:lnTo>
                    <a:pt x="23940574" y="31914542"/>
                  </a:lnTo>
                  <a:lnTo>
                    <a:pt x="0" y="31914542"/>
                  </a:lnTo>
                  <a:close/>
                </a:path>
              </a:pathLst>
            </a:custGeom>
            <a:solidFill>
              <a:srgbClr val="2C5E74"/>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22228" y="0"/>
            <a:ext cx="5072173" cy="4114800"/>
          </a:xfrm>
          <a:prstGeom prst="rect">
            <a:avLst/>
          </a:prstGeom>
        </p:spPr>
      </p:pic>
      <p:pic>
        <p:nvPicPr>
          <p:cNvPr id="6" name="Picture 6"/>
          <p:cNvPicPr>
            <a:picLocks noChangeAspect="1"/>
          </p:cNvPicPr>
          <p:nvPr/>
        </p:nvPicPr>
        <p:blipFill>
          <a:blip r:embed="rId5"/>
          <a:srcRect t="1568" b="1568"/>
          <a:stretch>
            <a:fillRect/>
          </a:stretch>
        </p:blipFill>
        <p:spPr>
          <a:xfrm>
            <a:off x="7716755" y="2607250"/>
            <a:ext cx="10571245" cy="7679750"/>
          </a:xfrm>
          <a:prstGeom prst="rect">
            <a:avLst/>
          </a:prstGeom>
        </p:spPr>
      </p:pic>
      <p:sp>
        <p:nvSpPr>
          <p:cNvPr id="7" name="TextBox 7"/>
          <p:cNvSpPr txBox="1"/>
          <p:nvPr/>
        </p:nvSpPr>
        <p:spPr>
          <a:xfrm>
            <a:off x="1226835" y="642555"/>
            <a:ext cx="5263084" cy="2221769"/>
          </a:xfrm>
          <a:prstGeom prst="rect">
            <a:avLst/>
          </a:prstGeom>
        </p:spPr>
        <p:txBody>
          <a:bodyPr lIns="0" tIns="0" rIns="0" bIns="0" rtlCol="0" anchor="t">
            <a:spAutoFit/>
          </a:bodyPr>
          <a:lstStyle/>
          <a:p>
            <a:pPr>
              <a:lnSpc>
                <a:spcPts val="5824"/>
              </a:lnSpc>
            </a:pPr>
            <a:r>
              <a:rPr lang="en-US" sz="5494">
                <a:solidFill>
                  <a:srgbClr val="FFFFFF"/>
                </a:solidFill>
                <a:latin typeface="League Spartan Bold"/>
              </a:rPr>
              <a:t>PROJECT 02 - BUILDING EBIKE </a:t>
            </a:r>
          </a:p>
        </p:txBody>
      </p:sp>
      <p:sp>
        <p:nvSpPr>
          <p:cNvPr id="8" name="TextBox 8"/>
          <p:cNvSpPr txBox="1"/>
          <p:nvPr/>
        </p:nvSpPr>
        <p:spPr>
          <a:xfrm>
            <a:off x="757415" y="3221061"/>
            <a:ext cx="6201924" cy="6667500"/>
          </a:xfrm>
          <a:prstGeom prst="rect">
            <a:avLst/>
          </a:prstGeom>
        </p:spPr>
        <p:txBody>
          <a:bodyPr lIns="0" tIns="0" rIns="0" bIns="0" rtlCol="0" anchor="t">
            <a:spAutoFit/>
          </a:bodyPr>
          <a:lstStyle/>
          <a:p>
            <a:pPr>
              <a:lnSpc>
                <a:spcPts val="4800"/>
              </a:lnSpc>
            </a:pPr>
            <a:r>
              <a:rPr lang="en-US" sz="3000">
                <a:solidFill>
                  <a:srgbClr val="FFFFFF"/>
                </a:solidFill>
                <a:latin typeface="Montserrat"/>
              </a:rPr>
              <a:t>E-bikes use rechargeable batteries that can travel up to 25 to 45 km/h, much faster than most people would cycle, getting you to your destination quicker and in better shape. In a nutshell they offer low cost, energy efficient, and emission-free transportation which also has physical and health benefits.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913" r="16913"/>
          <a:stretch>
            <a:fillRect/>
          </a:stretch>
        </p:blipFill>
        <p:spPr>
          <a:xfrm>
            <a:off x="0" y="0"/>
            <a:ext cx="18288000" cy="10287000"/>
          </a:xfrm>
          <a:prstGeom prst="rect">
            <a:avLst/>
          </a:prstGeom>
        </p:spPr>
      </p:pic>
      <p:grpSp>
        <p:nvGrpSpPr>
          <p:cNvPr id="3" name="Group 3"/>
          <p:cNvGrpSpPr/>
          <p:nvPr/>
        </p:nvGrpSpPr>
        <p:grpSpPr>
          <a:xfrm>
            <a:off x="0" y="0"/>
            <a:ext cx="6600608" cy="10287000"/>
            <a:chOff x="0" y="0"/>
            <a:chExt cx="20477826" cy="31914543"/>
          </a:xfrm>
        </p:grpSpPr>
        <p:sp>
          <p:nvSpPr>
            <p:cNvPr id="4" name="Freeform 4"/>
            <p:cNvSpPr/>
            <p:nvPr/>
          </p:nvSpPr>
          <p:spPr>
            <a:xfrm>
              <a:off x="0" y="0"/>
              <a:ext cx="20477826" cy="31914542"/>
            </a:xfrm>
            <a:custGeom>
              <a:avLst/>
              <a:gdLst/>
              <a:ahLst/>
              <a:cxnLst/>
              <a:rect l="l" t="t" r="r" b="b"/>
              <a:pathLst>
                <a:path w="20477826" h="31914542">
                  <a:moveTo>
                    <a:pt x="0" y="0"/>
                  </a:moveTo>
                  <a:lnTo>
                    <a:pt x="20477826" y="0"/>
                  </a:lnTo>
                  <a:lnTo>
                    <a:pt x="20477826" y="31914542"/>
                  </a:lnTo>
                  <a:lnTo>
                    <a:pt x="0" y="31914542"/>
                  </a:lnTo>
                  <a:close/>
                </a:path>
              </a:pathLst>
            </a:custGeom>
            <a:solidFill>
              <a:srgbClr val="2C5E74"/>
            </a:solidFill>
          </p:spPr>
        </p:sp>
      </p:grpSp>
      <p:pic>
        <p:nvPicPr>
          <p:cNvPr id="5" name="Picture 5"/>
          <p:cNvPicPr>
            <a:picLocks noChangeAspect="1"/>
          </p:cNvPicPr>
          <p:nvPr/>
        </p:nvPicPr>
        <p:blipFill>
          <a:blip r:embed="rId3"/>
          <a:srcRect l="27038" r="18848"/>
          <a:stretch>
            <a:fillRect/>
          </a:stretch>
        </p:blipFill>
        <p:spPr>
          <a:xfrm>
            <a:off x="6600608" y="0"/>
            <a:ext cx="11687392" cy="102870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955334" y="5704228"/>
            <a:ext cx="4236602" cy="411480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55334" y="2551565"/>
            <a:ext cx="4091204" cy="2047649"/>
          </a:xfrm>
          <a:prstGeom prst="rect">
            <a:avLst/>
          </a:prstGeom>
        </p:spPr>
      </p:pic>
      <p:sp>
        <p:nvSpPr>
          <p:cNvPr id="8" name="TextBox 8"/>
          <p:cNvSpPr txBox="1"/>
          <p:nvPr/>
        </p:nvSpPr>
        <p:spPr>
          <a:xfrm>
            <a:off x="884464" y="519565"/>
            <a:ext cx="5001769" cy="2032000"/>
          </a:xfrm>
          <a:prstGeom prst="rect">
            <a:avLst/>
          </a:prstGeom>
        </p:spPr>
        <p:txBody>
          <a:bodyPr lIns="0" tIns="0" rIns="0" bIns="0" rtlCol="0" anchor="t">
            <a:spAutoFit/>
          </a:bodyPr>
          <a:lstStyle/>
          <a:p>
            <a:pPr>
              <a:lnSpc>
                <a:spcPts val="5300"/>
              </a:lnSpc>
            </a:pPr>
            <a:r>
              <a:rPr lang="en-US" sz="5000">
                <a:solidFill>
                  <a:srgbClr val="FFFFFF"/>
                </a:solidFill>
                <a:latin typeface="League Spartan Bold"/>
              </a:rPr>
              <a:t>PROJECT 03 - WEB DEVELOPMENT</a:t>
            </a:r>
          </a:p>
        </p:txBody>
      </p:sp>
      <p:sp>
        <p:nvSpPr>
          <p:cNvPr id="9" name="TextBox 9"/>
          <p:cNvSpPr txBox="1"/>
          <p:nvPr/>
        </p:nvSpPr>
        <p:spPr>
          <a:xfrm>
            <a:off x="0" y="4551589"/>
            <a:ext cx="6396501" cy="917893"/>
          </a:xfrm>
          <a:prstGeom prst="rect">
            <a:avLst/>
          </a:prstGeom>
        </p:spPr>
        <p:txBody>
          <a:bodyPr lIns="0" tIns="0" rIns="0" bIns="0" rtlCol="0" anchor="t">
            <a:spAutoFit/>
          </a:bodyPr>
          <a:lstStyle/>
          <a:p>
            <a:pPr marL="561339" lvl="1" indent="-280669">
              <a:lnSpc>
                <a:spcPts val="3639"/>
              </a:lnSpc>
              <a:buFont typeface="Arial"/>
              <a:buChar char="•"/>
            </a:pPr>
            <a:r>
              <a:rPr lang="en-US" sz="2599" dirty="0">
                <a:solidFill>
                  <a:srgbClr val="FFFFFF"/>
                </a:solidFill>
                <a:latin typeface="DM Sans Bold"/>
              </a:rPr>
              <a:t>https://dividendmind.com/</a:t>
            </a:r>
          </a:p>
          <a:p>
            <a:pPr marL="561339" lvl="1" indent="-280669">
              <a:lnSpc>
                <a:spcPts val="3639"/>
              </a:lnSpc>
              <a:buFont typeface="Arial"/>
              <a:buChar char="•"/>
            </a:pPr>
            <a:r>
              <a:rPr lang="en-US" sz="2599" dirty="0">
                <a:solidFill>
                  <a:srgbClr val="FFFFFF"/>
                </a:solidFill>
                <a:latin typeface="DM Sans Bold"/>
              </a:rPr>
              <a:t>https://dwaynedca.wordpress.com/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42206" y="-1"/>
            <a:ext cx="10545794" cy="10401301"/>
            <a:chOff x="0" y="0"/>
            <a:chExt cx="1097244" cy="637963"/>
          </a:xfrm>
        </p:grpSpPr>
        <p:sp>
          <p:nvSpPr>
            <p:cNvPr id="3" name="Freeform 3"/>
            <p:cNvSpPr/>
            <p:nvPr/>
          </p:nvSpPr>
          <p:spPr>
            <a:xfrm>
              <a:off x="0" y="0"/>
              <a:ext cx="1097244" cy="637963"/>
            </a:xfrm>
            <a:custGeom>
              <a:avLst/>
              <a:gdLst/>
              <a:ahLst/>
              <a:cxnLst/>
              <a:rect l="l" t="t" r="r" b="b"/>
              <a:pathLst>
                <a:path w="1962039" h="1913890">
                  <a:moveTo>
                    <a:pt x="0" y="0"/>
                  </a:moveTo>
                  <a:lnTo>
                    <a:pt x="1962039" y="0"/>
                  </a:lnTo>
                  <a:lnTo>
                    <a:pt x="1962039" y="1913890"/>
                  </a:lnTo>
                  <a:lnTo>
                    <a:pt x="0" y="1913890"/>
                  </a:lnTo>
                  <a:close/>
                </a:path>
              </a:pathLst>
            </a:custGeom>
            <a:solidFill>
              <a:srgbClr val="000000">
                <a:alpha val="17647"/>
              </a:srgbClr>
            </a:solidFill>
          </p:spPr>
        </p:sp>
      </p:grpSp>
      <p:grpSp>
        <p:nvGrpSpPr>
          <p:cNvPr id="4" name="Group 4"/>
          <p:cNvGrpSpPr/>
          <p:nvPr/>
        </p:nvGrpSpPr>
        <p:grpSpPr>
          <a:xfrm>
            <a:off x="0" y="0"/>
            <a:ext cx="7742206" cy="10287000"/>
            <a:chOff x="0" y="0"/>
            <a:chExt cx="1440433" cy="1913890"/>
          </a:xfrm>
        </p:grpSpPr>
        <p:sp>
          <p:nvSpPr>
            <p:cNvPr id="5" name="Freeform 5"/>
            <p:cNvSpPr/>
            <p:nvPr/>
          </p:nvSpPr>
          <p:spPr>
            <a:xfrm>
              <a:off x="0" y="0"/>
              <a:ext cx="1440433" cy="1913890"/>
            </a:xfrm>
            <a:custGeom>
              <a:avLst/>
              <a:gdLst/>
              <a:ahLst/>
              <a:cxnLst/>
              <a:rect l="l" t="t" r="r" b="b"/>
              <a:pathLst>
                <a:path w="1440433" h="1913890">
                  <a:moveTo>
                    <a:pt x="0" y="0"/>
                  </a:moveTo>
                  <a:lnTo>
                    <a:pt x="1440433" y="0"/>
                  </a:lnTo>
                  <a:lnTo>
                    <a:pt x="1440433" y="1913890"/>
                  </a:lnTo>
                  <a:lnTo>
                    <a:pt x="0" y="1913890"/>
                  </a:lnTo>
                  <a:close/>
                </a:path>
              </a:pathLst>
            </a:custGeom>
            <a:solidFill>
              <a:srgbClr val="2C5E74">
                <a:alpha val="17647"/>
              </a:srgbClr>
            </a:solidFill>
          </p:spPr>
        </p:sp>
      </p:grpSp>
      <p:grpSp>
        <p:nvGrpSpPr>
          <p:cNvPr id="6" name="Group 6"/>
          <p:cNvGrpSpPr/>
          <p:nvPr/>
        </p:nvGrpSpPr>
        <p:grpSpPr>
          <a:xfrm>
            <a:off x="1028700" y="6507802"/>
            <a:ext cx="5784354" cy="3396837"/>
            <a:chOff x="0" y="0"/>
            <a:chExt cx="7712472" cy="4529116"/>
          </a:xfrm>
        </p:grpSpPr>
        <p:pic>
          <p:nvPicPr>
            <p:cNvPr id="7" name="Picture 7"/>
            <p:cNvPicPr>
              <a:picLocks noChangeAspect="1"/>
            </p:cNvPicPr>
            <p:nvPr/>
          </p:nvPicPr>
          <p:blipFill>
            <a:blip r:embed="rId2"/>
            <a:srcRect t="11042" b="11042"/>
            <a:stretch>
              <a:fillRect/>
            </a:stretch>
          </p:blipFill>
          <p:spPr>
            <a:xfrm>
              <a:off x="0" y="0"/>
              <a:ext cx="7712472" cy="4529116"/>
            </a:xfrm>
            <a:prstGeom prst="rect">
              <a:avLst/>
            </a:prstGeom>
          </p:spPr>
        </p:pic>
      </p:grpSp>
      <p:grpSp>
        <p:nvGrpSpPr>
          <p:cNvPr id="8" name="Group 8"/>
          <p:cNvGrpSpPr/>
          <p:nvPr/>
        </p:nvGrpSpPr>
        <p:grpSpPr>
          <a:xfrm>
            <a:off x="1028700" y="1043426"/>
            <a:ext cx="1562949" cy="417760"/>
            <a:chOff x="0" y="0"/>
            <a:chExt cx="570168" cy="152400"/>
          </a:xfrm>
        </p:grpSpPr>
        <p:sp>
          <p:nvSpPr>
            <p:cNvPr id="9" name="Freeform 9"/>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sp>
        <p:nvSpPr>
          <p:cNvPr id="10" name="TextBox 10"/>
          <p:cNvSpPr txBox="1"/>
          <p:nvPr/>
        </p:nvSpPr>
        <p:spPr>
          <a:xfrm>
            <a:off x="1028700" y="2040708"/>
            <a:ext cx="5263084" cy="2225044"/>
          </a:xfrm>
          <a:prstGeom prst="rect">
            <a:avLst/>
          </a:prstGeom>
        </p:spPr>
        <p:txBody>
          <a:bodyPr lIns="0" tIns="0" rIns="0" bIns="0" rtlCol="0" anchor="t">
            <a:spAutoFit/>
          </a:bodyPr>
          <a:lstStyle/>
          <a:p>
            <a:pPr>
              <a:lnSpc>
                <a:spcPts val="5824"/>
              </a:lnSpc>
            </a:pPr>
            <a:r>
              <a:rPr lang="en-US" sz="5494">
                <a:solidFill>
                  <a:srgbClr val="000000"/>
                </a:solidFill>
                <a:latin typeface="League Spartan Bold"/>
              </a:rPr>
              <a:t>PROJECT 04 - EDITING VIDEOS</a:t>
            </a:r>
          </a:p>
        </p:txBody>
      </p:sp>
      <p:sp>
        <p:nvSpPr>
          <p:cNvPr id="11" name="TextBox 11"/>
          <p:cNvSpPr txBox="1"/>
          <p:nvPr/>
        </p:nvSpPr>
        <p:spPr>
          <a:xfrm>
            <a:off x="1028700" y="4151452"/>
            <a:ext cx="6049826" cy="1213439"/>
          </a:xfrm>
          <a:prstGeom prst="rect">
            <a:avLst/>
          </a:prstGeom>
        </p:spPr>
        <p:txBody>
          <a:bodyPr lIns="0" tIns="0" rIns="0" bIns="0" rtlCol="0" anchor="t">
            <a:spAutoFit/>
          </a:bodyPr>
          <a:lstStyle/>
          <a:p>
            <a:pPr>
              <a:lnSpc>
                <a:spcPts val="4981"/>
              </a:lnSpc>
            </a:pPr>
            <a:r>
              <a:rPr lang="en-US" sz="3113" dirty="0">
                <a:solidFill>
                  <a:srgbClr val="100F0D"/>
                </a:solidFill>
                <a:latin typeface="Montserrat Bold"/>
              </a:rPr>
              <a:t>Interview from Dividend Mind Scholarship</a:t>
            </a:r>
          </a:p>
        </p:txBody>
      </p:sp>
      <p:sp>
        <p:nvSpPr>
          <p:cNvPr id="14" name="Rectangle 13"/>
          <p:cNvSpPr/>
          <p:nvPr/>
        </p:nvSpPr>
        <p:spPr>
          <a:xfrm>
            <a:off x="10134600" y="4151452"/>
            <a:ext cx="4844403" cy="646331"/>
          </a:xfrm>
          <a:prstGeom prst="rect">
            <a:avLst/>
          </a:prstGeom>
        </p:spPr>
        <p:txBody>
          <a:bodyPr wrap="none">
            <a:spAutoFit/>
          </a:bodyPr>
          <a:lstStyle/>
          <a:p>
            <a:r>
              <a:rPr lang="en-US" dirty="0">
                <a:hlinkClick r:id="rId3"/>
              </a:rPr>
              <a:t>https://</a:t>
            </a:r>
            <a:r>
              <a:rPr lang="en-US" dirty="0" smtClean="0">
                <a:hlinkClick r:id="rId3"/>
              </a:rPr>
              <a:t>www.youtube.com/watch?v=MDjt1BiZtKE</a:t>
            </a:r>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5364848" cy="3519530"/>
            <a:chOff x="0" y="0"/>
            <a:chExt cx="7153131" cy="4692707"/>
          </a:xfrm>
        </p:grpSpPr>
        <p:pic>
          <p:nvPicPr>
            <p:cNvPr id="3" name="Picture 3"/>
            <p:cNvPicPr>
              <a:picLocks noChangeAspect="1"/>
            </p:cNvPicPr>
            <p:nvPr/>
          </p:nvPicPr>
          <p:blipFill>
            <a:blip r:embed="rId2"/>
            <a:srcRect t="6264" b="6264"/>
            <a:stretch>
              <a:fillRect/>
            </a:stretch>
          </p:blipFill>
          <p:spPr>
            <a:xfrm>
              <a:off x="0" y="0"/>
              <a:ext cx="7153131" cy="4692707"/>
            </a:xfrm>
            <a:prstGeom prst="rect">
              <a:avLst/>
            </a:prstGeom>
          </p:spPr>
        </p:pic>
      </p:grpSp>
      <p:grpSp>
        <p:nvGrpSpPr>
          <p:cNvPr id="4" name="Group 4"/>
          <p:cNvGrpSpPr/>
          <p:nvPr/>
        </p:nvGrpSpPr>
        <p:grpSpPr>
          <a:xfrm>
            <a:off x="6888548" y="1028700"/>
            <a:ext cx="10370752" cy="8229600"/>
            <a:chOff x="0" y="0"/>
            <a:chExt cx="13827670" cy="10972800"/>
          </a:xfrm>
        </p:grpSpPr>
        <p:pic>
          <p:nvPicPr>
            <p:cNvPr id="5" name="Picture 5"/>
            <p:cNvPicPr>
              <a:picLocks noChangeAspect="1"/>
            </p:cNvPicPr>
            <p:nvPr/>
          </p:nvPicPr>
          <p:blipFill>
            <a:blip r:embed="rId3"/>
            <a:srcRect l="14557" r="14557"/>
            <a:stretch>
              <a:fillRect/>
            </a:stretch>
          </p:blipFill>
          <p:spPr>
            <a:xfrm>
              <a:off x="0" y="0"/>
              <a:ext cx="13827670" cy="10972800"/>
            </a:xfrm>
            <a:prstGeom prst="rect">
              <a:avLst/>
            </a:prstGeom>
          </p:spPr>
        </p:pic>
      </p:grpSp>
      <p:grpSp>
        <p:nvGrpSpPr>
          <p:cNvPr id="6" name="Group 6"/>
          <p:cNvGrpSpPr/>
          <p:nvPr/>
        </p:nvGrpSpPr>
        <p:grpSpPr>
          <a:xfrm>
            <a:off x="688521" y="4984748"/>
            <a:ext cx="5916404" cy="4273552"/>
            <a:chOff x="0" y="0"/>
            <a:chExt cx="2182060" cy="1576151"/>
          </a:xfrm>
        </p:grpSpPr>
        <p:sp>
          <p:nvSpPr>
            <p:cNvPr id="7" name="Freeform 7"/>
            <p:cNvSpPr/>
            <p:nvPr/>
          </p:nvSpPr>
          <p:spPr>
            <a:xfrm>
              <a:off x="0" y="0"/>
              <a:ext cx="2182060" cy="1576151"/>
            </a:xfrm>
            <a:custGeom>
              <a:avLst/>
              <a:gdLst/>
              <a:ahLst/>
              <a:cxnLst/>
              <a:rect l="l" t="t" r="r" b="b"/>
              <a:pathLst>
                <a:path w="2182060" h="1576151">
                  <a:moveTo>
                    <a:pt x="0" y="0"/>
                  </a:moveTo>
                  <a:lnTo>
                    <a:pt x="2182060" y="0"/>
                  </a:lnTo>
                  <a:lnTo>
                    <a:pt x="2182060" y="1576151"/>
                  </a:lnTo>
                  <a:lnTo>
                    <a:pt x="0" y="1576151"/>
                  </a:lnTo>
                  <a:close/>
                </a:path>
              </a:pathLst>
            </a:custGeom>
            <a:solidFill>
              <a:srgbClr val="2C5E74"/>
            </a:solidFill>
          </p:spPr>
        </p:sp>
      </p:grpSp>
      <p:sp>
        <p:nvSpPr>
          <p:cNvPr id="8" name="TextBox 8"/>
          <p:cNvSpPr txBox="1"/>
          <p:nvPr/>
        </p:nvSpPr>
        <p:spPr>
          <a:xfrm>
            <a:off x="860715" y="5473699"/>
            <a:ext cx="5700817" cy="1647825"/>
          </a:xfrm>
          <a:prstGeom prst="rect">
            <a:avLst/>
          </a:prstGeom>
        </p:spPr>
        <p:txBody>
          <a:bodyPr lIns="0" tIns="0" rIns="0" bIns="0" rtlCol="0" anchor="t">
            <a:spAutoFit/>
          </a:bodyPr>
          <a:lstStyle/>
          <a:p>
            <a:pPr>
              <a:lnSpc>
                <a:spcPts val="6599"/>
              </a:lnSpc>
            </a:pPr>
            <a:r>
              <a:rPr lang="en-US" sz="5499" spc="307">
                <a:solidFill>
                  <a:srgbClr val="FFFFFF"/>
                </a:solidFill>
                <a:latin typeface="League Spartan Bold"/>
              </a:rPr>
              <a:t>PROJECT </a:t>
            </a:r>
          </a:p>
          <a:p>
            <a:pPr>
              <a:lnSpc>
                <a:spcPts val="6599"/>
              </a:lnSpc>
            </a:pPr>
            <a:r>
              <a:rPr lang="en-US" sz="5499" spc="307">
                <a:solidFill>
                  <a:srgbClr val="FFFFFF"/>
                </a:solidFill>
                <a:latin typeface="League Spartan Bold"/>
              </a:rPr>
              <a:t>05 - RETROPIE</a:t>
            </a:r>
          </a:p>
        </p:txBody>
      </p:sp>
      <p:sp>
        <p:nvSpPr>
          <p:cNvPr id="9" name="TextBox 9"/>
          <p:cNvSpPr txBox="1"/>
          <p:nvPr/>
        </p:nvSpPr>
        <p:spPr>
          <a:xfrm>
            <a:off x="890347" y="7353300"/>
            <a:ext cx="5512752" cy="1099185"/>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Montserrat Bold"/>
              </a:rPr>
              <a:t>RetroPie enable you to play your favorite</a:t>
            </a:r>
          </a:p>
          <a:p>
            <a:pPr algn="ctr">
              <a:lnSpc>
                <a:spcPts val="2940"/>
              </a:lnSpc>
              <a:spcBef>
                <a:spcPct val="0"/>
              </a:spcBef>
            </a:pPr>
            <a:r>
              <a:rPr lang="en-US" sz="2100">
                <a:solidFill>
                  <a:srgbClr val="FFFFFF"/>
                </a:solidFill>
                <a:latin typeface="Montserrat Bold"/>
              </a:rPr>
              <a:t> Arcade, home-console, and classic</a:t>
            </a:r>
          </a:p>
          <a:p>
            <a:pPr algn="ctr">
              <a:lnSpc>
                <a:spcPts val="2940"/>
              </a:lnSpc>
              <a:spcBef>
                <a:spcPct val="0"/>
              </a:spcBef>
            </a:pPr>
            <a:r>
              <a:rPr lang="en-US" sz="2100">
                <a:solidFill>
                  <a:srgbClr val="FFFFFF"/>
                </a:solidFill>
                <a:latin typeface="Montserrat Bold"/>
              </a:rPr>
              <a:t> PC games with the minimum set-up.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353969"/>
            <a:ext cx="9198999" cy="1128211"/>
          </a:xfrm>
          <a:prstGeom prst="rect">
            <a:avLst/>
          </a:prstGeom>
        </p:spPr>
        <p:txBody>
          <a:bodyPr lIns="0" tIns="0" rIns="0" bIns="0" rtlCol="0" anchor="t">
            <a:spAutoFit/>
          </a:bodyPr>
          <a:lstStyle/>
          <a:p>
            <a:pPr>
              <a:lnSpc>
                <a:spcPts val="9215"/>
              </a:lnSpc>
              <a:spcBef>
                <a:spcPct val="0"/>
              </a:spcBef>
            </a:pPr>
            <a:r>
              <a:rPr lang="en-US" sz="6582">
                <a:solidFill>
                  <a:srgbClr val="2C5E74"/>
                </a:solidFill>
                <a:latin typeface="Open Sauce SemiBold Bold"/>
              </a:rPr>
              <a:t>Ice Breaker </a:t>
            </a:r>
          </a:p>
        </p:txBody>
      </p:sp>
      <p:grpSp>
        <p:nvGrpSpPr>
          <p:cNvPr id="3" name="Group 3"/>
          <p:cNvGrpSpPr/>
          <p:nvPr/>
        </p:nvGrpSpPr>
        <p:grpSpPr>
          <a:xfrm>
            <a:off x="1028700" y="9012194"/>
            <a:ext cx="16230600" cy="403994"/>
            <a:chOff x="0" y="0"/>
            <a:chExt cx="6122721" cy="152400"/>
          </a:xfrm>
        </p:grpSpPr>
        <p:sp>
          <p:nvSpPr>
            <p:cNvPr id="4" name="Freeform 4"/>
            <p:cNvSpPr/>
            <p:nvPr/>
          </p:nvSpPr>
          <p:spPr>
            <a:xfrm>
              <a:off x="0" y="0"/>
              <a:ext cx="6122721" cy="152400"/>
            </a:xfrm>
            <a:custGeom>
              <a:avLst/>
              <a:gdLst/>
              <a:ahLst/>
              <a:cxnLst/>
              <a:rect l="l" t="t" r="r" b="b"/>
              <a:pathLst>
                <a:path w="6122721" h="152400">
                  <a:moveTo>
                    <a:pt x="0" y="0"/>
                  </a:moveTo>
                  <a:lnTo>
                    <a:pt x="6122721" y="0"/>
                  </a:lnTo>
                  <a:lnTo>
                    <a:pt x="6122721" y="152400"/>
                  </a:lnTo>
                  <a:lnTo>
                    <a:pt x="0" y="152400"/>
                  </a:lnTo>
                  <a:close/>
                </a:path>
              </a:pathLst>
            </a:custGeom>
            <a:solidFill>
              <a:srgbClr val="2C5E74"/>
            </a:solidFill>
          </p:spPr>
        </p:sp>
      </p:grpSp>
      <p:sp>
        <p:nvSpPr>
          <p:cNvPr id="5" name="TextBox 5"/>
          <p:cNvSpPr txBox="1"/>
          <p:nvPr/>
        </p:nvSpPr>
        <p:spPr>
          <a:xfrm>
            <a:off x="1028700" y="3011612"/>
            <a:ext cx="14514654" cy="6719020"/>
          </a:xfrm>
          <a:prstGeom prst="rect">
            <a:avLst/>
          </a:prstGeom>
        </p:spPr>
        <p:txBody>
          <a:bodyPr lIns="0" tIns="0" rIns="0" bIns="0" rtlCol="0" anchor="t">
            <a:spAutoFit/>
          </a:bodyPr>
          <a:lstStyle/>
          <a:p>
            <a:pPr marL="1642816" lvl="1" indent="-821408">
              <a:lnSpc>
                <a:spcPts val="10652"/>
              </a:lnSpc>
              <a:buFont typeface="Arial"/>
              <a:buChar char="•"/>
            </a:pPr>
            <a:r>
              <a:rPr lang="en-US" sz="7609">
                <a:solidFill>
                  <a:srgbClr val="2C5E74"/>
                </a:solidFill>
                <a:latin typeface="Aileron Regular"/>
              </a:rPr>
              <a:t>What your name?</a:t>
            </a:r>
          </a:p>
          <a:p>
            <a:pPr marL="1642816" lvl="1" indent="-821408">
              <a:lnSpc>
                <a:spcPts val="10652"/>
              </a:lnSpc>
              <a:buFont typeface="Arial"/>
              <a:buChar char="•"/>
            </a:pPr>
            <a:r>
              <a:rPr lang="en-US" sz="7609">
                <a:solidFill>
                  <a:srgbClr val="2C5E74"/>
                </a:solidFill>
                <a:latin typeface="Aileron Regular"/>
              </a:rPr>
              <a:t>What is your favorite theme park?</a:t>
            </a:r>
          </a:p>
          <a:p>
            <a:pPr marL="1642816" lvl="1" indent="-821408">
              <a:lnSpc>
                <a:spcPts val="10652"/>
              </a:lnSpc>
              <a:buFont typeface="Arial"/>
              <a:buChar char="•"/>
            </a:pPr>
            <a:r>
              <a:rPr lang="en-US" sz="7609">
                <a:solidFill>
                  <a:srgbClr val="2C5E74"/>
                </a:solidFill>
                <a:latin typeface="Aileron Regular"/>
              </a:rPr>
              <a:t>Fun fact about yourself?</a:t>
            </a:r>
          </a:p>
          <a:p>
            <a:pPr algn="ctr">
              <a:lnSpc>
                <a:spcPts val="10652"/>
              </a:lnSpc>
            </a:pPr>
            <a:endParaRPr lang="en-US" sz="7609">
              <a:solidFill>
                <a:srgbClr val="2C5E74"/>
              </a:solidFill>
              <a:latin typeface="Aileron Regul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742206" cy="10287000"/>
            <a:chOff x="0" y="0"/>
            <a:chExt cx="1440433" cy="1913890"/>
          </a:xfrm>
        </p:grpSpPr>
        <p:sp>
          <p:nvSpPr>
            <p:cNvPr id="3" name="Freeform 3"/>
            <p:cNvSpPr/>
            <p:nvPr/>
          </p:nvSpPr>
          <p:spPr>
            <a:xfrm>
              <a:off x="0" y="0"/>
              <a:ext cx="1440433" cy="1913890"/>
            </a:xfrm>
            <a:custGeom>
              <a:avLst/>
              <a:gdLst/>
              <a:ahLst/>
              <a:cxnLst/>
              <a:rect l="l" t="t" r="r" b="b"/>
              <a:pathLst>
                <a:path w="1440433" h="1913890">
                  <a:moveTo>
                    <a:pt x="0" y="0"/>
                  </a:moveTo>
                  <a:lnTo>
                    <a:pt x="1440433" y="0"/>
                  </a:lnTo>
                  <a:lnTo>
                    <a:pt x="1440433" y="1913890"/>
                  </a:lnTo>
                  <a:lnTo>
                    <a:pt x="0" y="1913890"/>
                  </a:lnTo>
                  <a:close/>
                </a:path>
              </a:pathLst>
            </a:custGeom>
            <a:solidFill>
              <a:srgbClr val="2C5E74">
                <a:alpha val="17647"/>
              </a:srgbClr>
            </a:solidFill>
          </p:spPr>
        </p:sp>
      </p:grpSp>
      <p:grpSp>
        <p:nvGrpSpPr>
          <p:cNvPr id="4" name="Group 4"/>
          <p:cNvGrpSpPr/>
          <p:nvPr/>
        </p:nvGrpSpPr>
        <p:grpSpPr>
          <a:xfrm>
            <a:off x="1028700" y="6435791"/>
            <a:ext cx="5784354" cy="3396837"/>
            <a:chOff x="0" y="0"/>
            <a:chExt cx="7712472" cy="4529116"/>
          </a:xfrm>
        </p:grpSpPr>
        <p:pic>
          <p:nvPicPr>
            <p:cNvPr id="5" name="Picture 5"/>
            <p:cNvPicPr>
              <a:picLocks noChangeAspect="1"/>
            </p:cNvPicPr>
            <p:nvPr/>
          </p:nvPicPr>
          <p:blipFill>
            <a:blip r:embed="rId2"/>
            <a:srcRect l="-16666" t="20637" r="-16666" b="20637"/>
            <a:stretch>
              <a:fillRect/>
            </a:stretch>
          </p:blipFill>
          <p:spPr>
            <a:xfrm>
              <a:off x="0" y="0"/>
              <a:ext cx="7712472" cy="4529116"/>
            </a:xfrm>
            <a:prstGeom prst="rect">
              <a:avLst/>
            </a:prstGeom>
          </p:spPr>
        </p:pic>
      </p:grpSp>
      <p:grpSp>
        <p:nvGrpSpPr>
          <p:cNvPr id="6" name="Group 6"/>
          <p:cNvGrpSpPr/>
          <p:nvPr/>
        </p:nvGrpSpPr>
        <p:grpSpPr>
          <a:xfrm>
            <a:off x="1028700" y="433673"/>
            <a:ext cx="1562949" cy="417760"/>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pic>
        <p:nvPicPr>
          <p:cNvPr id="8" name="Picture 8"/>
          <p:cNvPicPr>
            <a:picLocks noChangeAspect="1"/>
          </p:cNvPicPr>
          <p:nvPr/>
        </p:nvPicPr>
        <p:blipFill>
          <a:blip r:embed="rId3"/>
          <a:srcRect t="184" b="184"/>
          <a:stretch>
            <a:fillRect/>
          </a:stretch>
        </p:blipFill>
        <p:spPr>
          <a:xfrm>
            <a:off x="7998563" y="3019829"/>
            <a:ext cx="10012407" cy="3687079"/>
          </a:xfrm>
          <a:prstGeom prst="rect">
            <a:avLst/>
          </a:prstGeom>
        </p:spPr>
      </p:pic>
      <p:sp>
        <p:nvSpPr>
          <p:cNvPr id="9" name="TextBox 9"/>
          <p:cNvSpPr txBox="1"/>
          <p:nvPr/>
        </p:nvSpPr>
        <p:spPr>
          <a:xfrm>
            <a:off x="1028700" y="1529302"/>
            <a:ext cx="5263084" cy="1490527"/>
          </a:xfrm>
          <a:prstGeom prst="rect">
            <a:avLst/>
          </a:prstGeom>
        </p:spPr>
        <p:txBody>
          <a:bodyPr lIns="0" tIns="0" rIns="0" bIns="0" rtlCol="0" anchor="t">
            <a:spAutoFit/>
          </a:bodyPr>
          <a:lstStyle/>
          <a:p>
            <a:pPr>
              <a:lnSpc>
                <a:spcPts val="5824"/>
              </a:lnSpc>
            </a:pPr>
            <a:r>
              <a:rPr lang="en-US" sz="5494">
                <a:solidFill>
                  <a:srgbClr val="000000"/>
                </a:solidFill>
                <a:latin typeface="League Spartan Bold"/>
              </a:rPr>
              <a:t>PROJECT 06 - SENSEHAT</a:t>
            </a:r>
          </a:p>
        </p:txBody>
      </p:sp>
      <p:sp>
        <p:nvSpPr>
          <p:cNvPr id="10" name="TextBox 10"/>
          <p:cNvSpPr txBox="1"/>
          <p:nvPr/>
        </p:nvSpPr>
        <p:spPr>
          <a:xfrm>
            <a:off x="1028700" y="2924579"/>
            <a:ext cx="6049826" cy="3255509"/>
          </a:xfrm>
          <a:prstGeom prst="rect">
            <a:avLst/>
          </a:prstGeom>
        </p:spPr>
        <p:txBody>
          <a:bodyPr lIns="0" tIns="0" rIns="0" bIns="0" rtlCol="0" anchor="t">
            <a:spAutoFit/>
          </a:bodyPr>
          <a:lstStyle/>
          <a:p>
            <a:pPr>
              <a:lnSpc>
                <a:spcPts val="3701"/>
              </a:lnSpc>
            </a:pPr>
            <a:r>
              <a:rPr lang="en-US" sz="2313">
                <a:solidFill>
                  <a:srgbClr val="000000"/>
                </a:solidFill>
                <a:latin typeface="Montserrat"/>
              </a:rPr>
              <a:t>The Sense HAT is an add-on board for the Raspberry Pi, made especially for the Astro Pi competition. The board allows you to make measurements of temperature, humidity, pressure, and orientation, and to output information using its built-in LED matrix.</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C5E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864482" y="1028700"/>
            <a:ext cx="1783058" cy="29501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864482" y="8963285"/>
            <a:ext cx="1783058" cy="295015"/>
          </a:xfrm>
          <a:prstGeom prst="rect">
            <a:avLst/>
          </a:prstGeom>
        </p:spPr>
      </p:pic>
      <p:sp>
        <p:nvSpPr>
          <p:cNvPr id="4" name="AutoShape 4"/>
          <p:cNvSpPr/>
          <p:nvPr/>
        </p:nvSpPr>
        <p:spPr>
          <a:xfrm>
            <a:off x="1028700" y="6417001"/>
            <a:ext cx="16230600" cy="169519"/>
          </a:xfrm>
          <a:prstGeom prst="rect">
            <a:avLst/>
          </a:prstGeom>
          <a:solidFill>
            <a:srgbClr val="FFFFFF"/>
          </a:solidFill>
        </p:spPr>
      </p:sp>
      <p:sp>
        <p:nvSpPr>
          <p:cNvPr id="5" name="AutoShape 5"/>
          <p:cNvSpPr/>
          <p:nvPr/>
        </p:nvSpPr>
        <p:spPr>
          <a:xfrm>
            <a:off x="1028700" y="1814529"/>
            <a:ext cx="16230600" cy="169519"/>
          </a:xfrm>
          <a:prstGeom prst="rect">
            <a:avLst/>
          </a:prstGeom>
          <a:solidFill>
            <a:srgbClr val="FFFFFF"/>
          </a:solidFill>
        </p:spPr>
      </p:sp>
      <p:sp>
        <p:nvSpPr>
          <p:cNvPr id="6" name="TextBox 6"/>
          <p:cNvSpPr txBox="1"/>
          <p:nvPr/>
        </p:nvSpPr>
        <p:spPr>
          <a:xfrm>
            <a:off x="1028700" y="3490463"/>
            <a:ext cx="16230600" cy="1993946"/>
          </a:xfrm>
          <a:prstGeom prst="rect">
            <a:avLst/>
          </a:prstGeom>
        </p:spPr>
        <p:txBody>
          <a:bodyPr lIns="0" tIns="0" rIns="0" bIns="0" rtlCol="0" anchor="t">
            <a:spAutoFit/>
          </a:bodyPr>
          <a:lstStyle/>
          <a:p>
            <a:pPr algn="ctr">
              <a:lnSpc>
                <a:spcPts val="14622"/>
              </a:lnSpc>
            </a:pPr>
            <a:r>
              <a:rPr lang="en-US" sz="15894" spc="397">
                <a:solidFill>
                  <a:srgbClr val="FFFFFF"/>
                </a:solidFill>
                <a:latin typeface="Open Sauce SemiBold Bold"/>
              </a:rPr>
              <a:t>THANK YOU</a:t>
            </a:r>
          </a:p>
        </p:txBody>
      </p:sp>
      <p:sp>
        <p:nvSpPr>
          <p:cNvPr id="7" name="TextBox 7"/>
          <p:cNvSpPr txBox="1"/>
          <p:nvPr/>
        </p:nvSpPr>
        <p:spPr>
          <a:xfrm>
            <a:off x="6114675" y="6947027"/>
            <a:ext cx="5282672" cy="533400"/>
          </a:xfrm>
          <a:prstGeom prst="rect">
            <a:avLst/>
          </a:prstGeom>
        </p:spPr>
        <p:txBody>
          <a:bodyPr lIns="0" tIns="0" rIns="0" bIns="0" rtlCol="0" anchor="t">
            <a:spAutoFit/>
          </a:bodyPr>
          <a:lstStyle/>
          <a:p>
            <a:pPr algn="ctr">
              <a:lnSpc>
                <a:spcPts val="4590"/>
              </a:lnSpc>
            </a:pPr>
            <a:r>
              <a:rPr lang="en-US" sz="2700">
                <a:solidFill>
                  <a:srgbClr val="FFFFFF"/>
                </a:solidFill>
                <a:latin typeface="Montserrat Extra-Bold"/>
              </a:rPr>
              <a:t>CONTACT ME</a:t>
            </a:r>
          </a:p>
        </p:txBody>
      </p:sp>
      <p:grpSp>
        <p:nvGrpSpPr>
          <p:cNvPr id="8" name="Group 8"/>
          <p:cNvGrpSpPr/>
          <p:nvPr/>
        </p:nvGrpSpPr>
        <p:grpSpPr>
          <a:xfrm>
            <a:off x="1028700" y="7834587"/>
            <a:ext cx="687369" cy="68736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87298" y="7993185"/>
            <a:ext cx="370174" cy="370174"/>
          </a:xfrm>
          <a:prstGeom prst="rect">
            <a:avLst/>
          </a:prstGeom>
        </p:spPr>
      </p:pic>
      <p:sp>
        <p:nvSpPr>
          <p:cNvPr id="11" name="TextBox 11"/>
          <p:cNvSpPr txBox="1"/>
          <p:nvPr/>
        </p:nvSpPr>
        <p:spPr>
          <a:xfrm>
            <a:off x="1920229" y="8005918"/>
            <a:ext cx="3687726" cy="377727"/>
          </a:xfrm>
          <a:prstGeom prst="rect">
            <a:avLst/>
          </a:prstGeom>
        </p:spPr>
        <p:txBody>
          <a:bodyPr lIns="0" tIns="0" rIns="0" bIns="0" rtlCol="0" anchor="t">
            <a:spAutoFit/>
          </a:bodyPr>
          <a:lstStyle/>
          <a:p>
            <a:pPr marL="0" lvl="0" indent="0">
              <a:lnSpc>
                <a:spcPts val="2871"/>
              </a:lnSpc>
              <a:spcBef>
                <a:spcPct val="0"/>
              </a:spcBef>
            </a:pPr>
            <a:r>
              <a:rPr lang="en-US" sz="2871" spc="143">
                <a:solidFill>
                  <a:srgbClr val="FAFAFA"/>
                </a:solidFill>
                <a:latin typeface="Lato Bold"/>
              </a:rPr>
              <a:t>3057857086</a:t>
            </a:r>
          </a:p>
        </p:txBody>
      </p:sp>
      <p:grpSp>
        <p:nvGrpSpPr>
          <p:cNvPr id="12" name="Group 12"/>
          <p:cNvGrpSpPr/>
          <p:nvPr/>
        </p:nvGrpSpPr>
        <p:grpSpPr>
          <a:xfrm>
            <a:off x="5921697" y="7834587"/>
            <a:ext cx="687369" cy="68736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4" name="TextBox 14"/>
          <p:cNvSpPr txBox="1"/>
          <p:nvPr/>
        </p:nvSpPr>
        <p:spPr>
          <a:xfrm>
            <a:off x="6813226" y="7996393"/>
            <a:ext cx="4834620" cy="353597"/>
          </a:xfrm>
          <a:prstGeom prst="rect">
            <a:avLst/>
          </a:prstGeom>
        </p:spPr>
        <p:txBody>
          <a:bodyPr lIns="0" tIns="0" rIns="0" bIns="0" rtlCol="0" anchor="t">
            <a:spAutoFit/>
          </a:bodyPr>
          <a:lstStyle/>
          <a:p>
            <a:pPr marL="0" lvl="0" indent="0">
              <a:lnSpc>
                <a:spcPts val="2671"/>
              </a:lnSpc>
              <a:spcBef>
                <a:spcPct val="0"/>
              </a:spcBef>
            </a:pPr>
            <a:r>
              <a:rPr lang="en-US" sz="2671" spc="133">
                <a:solidFill>
                  <a:srgbClr val="FAFAFA"/>
                </a:solidFill>
                <a:latin typeface="Lato Bold"/>
              </a:rPr>
              <a:t>dwaynedca@protonmail.com</a:t>
            </a:r>
          </a:p>
        </p:txBody>
      </p:sp>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045628" y="8021422"/>
            <a:ext cx="439507" cy="313698"/>
          </a:xfrm>
          <a:prstGeom prst="rect">
            <a:avLst/>
          </a:prstGeom>
        </p:spPr>
      </p:pic>
      <p:grpSp>
        <p:nvGrpSpPr>
          <p:cNvPr id="16" name="Group 16"/>
          <p:cNvGrpSpPr/>
          <p:nvPr/>
        </p:nvGrpSpPr>
        <p:grpSpPr>
          <a:xfrm>
            <a:off x="11820174" y="7834587"/>
            <a:ext cx="687369" cy="687369"/>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8" name="TextBox 18"/>
          <p:cNvSpPr txBox="1"/>
          <p:nvPr/>
        </p:nvSpPr>
        <p:spPr>
          <a:xfrm>
            <a:off x="12711703" y="8005918"/>
            <a:ext cx="4916262" cy="377727"/>
          </a:xfrm>
          <a:prstGeom prst="rect">
            <a:avLst/>
          </a:prstGeom>
        </p:spPr>
        <p:txBody>
          <a:bodyPr lIns="0" tIns="0" rIns="0" bIns="0" rtlCol="0" anchor="t">
            <a:spAutoFit/>
          </a:bodyPr>
          <a:lstStyle/>
          <a:p>
            <a:pPr marL="0" lvl="0" indent="0">
              <a:lnSpc>
                <a:spcPts val="2871"/>
              </a:lnSpc>
              <a:spcBef>
                <a:spcPct val="0"/>
              </a:spcBef>
            </a:pPr>
            <a:r>
              <a:rPr lang="en-US" sz="2871" spc="143">
                <a:solidFill>
                  <a:srgbClr val="FAFAFA"/>
                </a:solidFill>
                <a:latin typeface="Lato Bold"/>
              </a:rPr>
              <a:t>www.dividendmind.com</a:t>
            </a:r>
          </a:p>
        </p:txBody>
      </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1929727" y="7932075"/>
            <a:ext cx="468263" cy="46826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2391410" cy="12595168"/>
          </a:xfrm>
        </p:grpSpPr>
        <p:sp>
          <p:nvSpPr>
            <p:cNvPr id="3" name="Freeform 3"/>
            <p:cNvSpPr/>
            <p:nvPr/>
          </p:nvSpPr>
          <p:spPr>
            <a:xfrm>
              <a:off x="0" y="0"/>
              <a:ext cx="22391410" cy="12595168"/>
            </a:xfrm>
            <a:custGeom>
              <a:avLst/>
              <a:gdLst/>
              <a:ahLst/>
              <a:cxnLst/>
              <a:rect l="l" t="t" r="r" b="b"/>
              <a:pathLst>
                <a:path w="22391410" h="12595168">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557361"/>
            </a:solidFill>
          </p:spPr>
        </p:sp>
      </p:grpSp>
      <p:sp>
        <p:nvSpPr>
          <p:cNvPr id="4" name="AutoShape 4"/>
          <p:cNvSpPr/>
          <p:nvPr/>
        </p:nvSpPr>
        <p:spPr>
          <a:xfrm>
            <a:off x="1323474" y="9258300"/>
            <a:ext cx="15935826" cy="0"/>
          </a:xfrm>
          <a:prstGeom prst="line">
            <a:avLst/>
          </a:prstGeom>
          <a:ln w="19050" cap="flat">
            <a:solidFill>
              <a:srgbClr val="2C5E74"/>
            </a:solidFill>
            <a:prstDash val="solid"/>
            <a:headEnd type="none" w="sm" len="sm"/>
            <a:tailEnd type="none" w="sm" len="sm"/>
          </a:ln>
        </p:spPr>
      </p:sp>
      <p:sp>
        <p:nvSpPr>
          <p:cNvPr id="5" name="TextBox 5"/>
          <p:cNvSpPr txBox="1"/>
          <p:nvPr/>
        </p:nvSpPr>
        <p:spPr>
          <a:xfrm>
            <a:off x="1323474" y="1181100"/>
            <a:ext cx="11142167" cy="853824"/>
          </a:xfrm>
          <a:prstGeom prst="rect">
            <a:avLst/>
          </a:prstGeom>
        </p:spPr>
        <p:txBody>
          <a:bodyPr lIns="0" tIns="0" rIns="0" bIns="0" rtlCol="0" anchor="t">
            <a:spAutoFit/>
          </a:bodyPr>
          <a:lstStyle/>
          <a:p>
            <a:pPr>
              <a:lnSpc>
                <a:spcPts val="6042"/>
              </a:lnSpc>
            </a:pPr>
            <a:r>
              <a:rPr lang="en-US" sz="5700">
                <a:solidFill>
                  <a:srgbClr val="000000"/>
                </a:solidFill>
                <a:latin typeface="Poppins Bold"/>
              </a:rPr>
              <a:t>LIST OF CONTENTS</a:t>
            </a:r>
          </a:p>
        </p:txBody>
      </p:sp>
      <p:sp>
        <p:nvSpPr>
          <p:cNvPr id="6" name="TextBox 6"/>
          <p:cNvSpPr txBox="1"/>
          <p:nvPr/>
        </p:nvSpPr>
        <p:spPr>
          <a:xfrm>
            <a:off x="1323474" y="5162673"/>
            <a:ext cx="2943426" cy="409575"/>
          </a:xfrm>
          <a:prstGeom prst="rect">
            <a:avLst/>
          </a:prstGeom>
        </p:spPr>
        <p:txBody>
          <a:bodyPr lIns="0" tIns="0" rIns="0" bIns="0" rtlCol="0" anchor="t">
            <a:spAutoFit/>
          </a:bodyPr>
          <a:lstStyle/>
          <a:p>
            <a:pPr>
              <a:lnSpc>
                <a:spcPts val="3359"/>
              </a:lnSpc>
            </a:pPr>
            <a:r>
              <a:rPr lang="en-US" sz="2799">
                <a:solidFill>
                  <a:srgbClr val="1F2F25"/>
                </a:solidFill>
                <a:latin typeface="Montserrat Bold"/>
              </a:rPr>
              <a:t>ABOUT ME</a:t>
            </a:r>
          </a:p>
        </p:txBody>
      </p:sp>
      <p:sp>
        <p:nvSpPr>
          <p:cNvPr id="7" name="TextBox 7"/>
          <p:cNvSpPr txBox="1"/>
          <p:nvPr/>
        </p:nvSpPr>
        <p:spPr>
          <a:xfrm>
            <a:off x="1323474" y="3741299"/>
            <a:ext cx="2943426" cy="1428750"/>
          </a:xfrm>
          <a:prstGeom prst="rect">
            <a:avLst/>
          </a:prstGeom>
        </p:spPr>
        <p:txBody>
          <a:bodyPr lIns="0" tIns="0" rIns="0" bIns="0" rtlCol="0" anchor="t">
            <a:spAutoFit/>
          </a:bodyPr>
          <a:lstStyle/>
          <a:p>
            <a:pPr>
              <a:lnSpc>
                <a:spcPts val="11397"/>
              </a:lnSpc>
            </a:pPr>
            <a:r>
              <a:rPr lang="en-US" sz="9497">
                <a:solidFill>
                  <a:srgbClr val="2C5E74"/>
                </a:solidFill>
                <a:latin typeface="League Spartan Bold"/>
              </a:rPr>
              <a:t>01</a:t>
            </a:r>
          </a:p>
        </p:txBody>
      </p:sp>
      <p:sp>
        <p:nvSpPr>
          <p:cNvPr id="8" name="TextBox 8"/>
          <p:cNvSpPr txBox="1"/>
          <p:nvPr/>
        </p:nvSpPr>
        <p:spPr>
          <a:xfrm>
            <a:off x="1323474" y="7856105"/>
            <a:ext cx="3080246" cy="409575"/>
          </a:xfrm>
          <a:prstGeom prst="rect">
            <a:avLst/>
          </a:prstGeom>
        </p:spPr>
        <p:txBody>
          <a:bodyPr lIns="0" tIns="0" rIns="0" bIns="0" rtlCol="0" anchor="t">
            <a:spAutoFit/>
          </a:bodyPr>
          <a:lstStyle/>
          <a:p>
            <a:pPr>
              <a:lnSpc>
                <a:spcPts val="3359"/>
              </a:lnSpc>
            </a:pPr>
            <a:r>
              <a:rPr lang="en-US" sz="2799">
                <a:solidFill>
                  <a:srgbClr val="1F2F25"/>
                </a:solidFill>
                <a:latin typeface="Montserrat Bold"/>
              </a:rPr>
              <a:t>MY JOURNEY</a:t>
            </a:r>
          </a:p>
        </p:txBody>
      </p:sp>
      <p:sp>
        <p:nvSpPr>
          <p:cNvPr id="9" name="TextBox 9"/>
          <p:cNvSpPr txBox="1"/>
          <p:nvPr/>
        </p:nvSpPr>
        <p:spPr>
          <a:xfrm>
            <a:off x="1323474" y="6434731"/>
            <a:ext cx="2680860" cy="1428750"/>
          </a:xfrm>
          <a:prstGeom prst="rect">
            <a:avLst/>
          </a:prstGeom>
        </p:spPr>
        <p:txBody>
          <a:bodyPr lIns="0" tIns="0" rIns="0" bIns="0" rtlCol="0" anchor="t">
            <a:spAutoFit/>
          </a:bodyPr>
          <a:lstStyle/>
          <a:p>
            <a:pPr>
              <a:lnSpc>
                <a:spcPts val="11397"/>
              </a:lnSpc>
            </a:pPr>
            <a:r>
              <a:rPr lang="en-US" sz="9497">
                <a:solidFill>
                  <a:srgbClr val="2C5E74"/>
                </a:solidFill>
                <a:latin typeface="League Spartan Bold"/>
              </a:rPr>
              <a:t>02</a:t>
            </a:r>
          </a:p>
        </p:txBody>
      </p:sp>
      <p:sp>
        <p:nvSpPr>
          <p:cNvPr id="10" name="TextBox 10"/>
          <p:cNvSpPr txBox="1"/>
          <p:nvPr/>
        </p:nvSpPr>
        <p:spPr>
          <a:xfrm>
            <a:off x="6138113" y="5181600"/>
            <a:ext cx="3891712" cy="409575"/>
          </a:xfrm>
          <a:prstGeom prst="rect">
            <a:avLst/>
          </a:prstGeom>
        </p:spPr>
        <p:txBody>
          <a:bodyPr lIns="0" tIns="0" rIns="0" bIns="0" rtlCol="0" anchor="t">
            <a:spAutoFit/>
          </a:bodyPr>
          <a:lstStyle/>
          <a:p>
            <a:pPr>
              <a:lnSpc>
                <a:spcPts val="3359"/>
              </a:lnSpc>
            </a:pPr>
            <a:r>
              <a:rPr lang="en-US" sz="2799">
                <a:solidFill>
                  <a:srgbClr val="1F2F25"/>
                </a:solidFill>
                <a:latin typeface="Montserrat Bold"/>
              </a:rPr>
              <a:t>BENEFITS OF TERM</a:t>
            </a:r>
          </a:p>
        </p:txBody>
      </p:sp>
      <p:sp>
        <p:nvSpPr>
          <p:cNvPr id="11" name="TextBox 11"/>
          <p:cNvSpPr txBox="1"/>
          <p:nvPr/>
        </p:nvSpPr>
        <p:spPr>
          <a:xfrm>
            <a:off x="12421782" y="5162673"/>
            <a:ext cx="4120312" cy="409575"/>
          </a:xfrm>
          <a:prstGeom prst="rect">
            <a:avLst/>
          </a:prstGeom>
        </p:spPr>
        <p:txBody>
          <a:bodyPr lIns="0" tIns="0" rIns="0" bIns="0" rtlCol="0" anchor="t">
            <a:spAutoFit/>
          </a:bodyPr>
          <a:lstStyle/>
          <a:p>
            <a:pPr>
              <a:lnSpc>
                <a:spcPts val="3359"/>
              </a:lnSpc>
            </a:pPr>
            <a:r>
              <a:rPr lang="en-US" sz="2799">
                <a:solidFill>
                  <a:srgbClr val="1F2F25"/>
                </a:solidFill>
                <a:latin typeface="Montserrat Bold"/>
              </a:rPr>
              <a:t>CONTACT</a:t>
            </a:r>
          </a:p>
        </p:txBody>
      </p:sp>
      <p:sp>
        <p:nvSpPr>
          <p:cNvPr id="12" name="TextBox 12"/>
          <p:cNvSpPr txBox="1"/>
          <p:nvPr/>
        </p:nvSpPr>
        <p:spPr>
          <a:xfrm>
            <a:off x="6138113" y="3760226"/>
            <a:ext cx="2721682" cy="1428750"/>
          </a:xfrm>
          <a:prstGeom prst="rect">
            <a:avLst/>
          </a:prstGeom>
        </p:spPr>
        <p:txBody>
          <a:bodyPr lIns="0" tIns="0" rIns="0" bIns="0" rtlCol="0" anchor="t">
            <a:spAutoFit/>
          </a:bodyPr>
          <a:lstStyle/>
          <a:p>
            <a:pPr>
              <a:lnSpc>
                <a:spcPts val="11397"/>
              </a:lnSpc>
            </a:pPr>
            <a:r>
              <a:rPr lang="en-US" sz="9497">
                <a:solidFill>
                  <a:srgbClr val="2C5E74"/>
                </a:solidFill>
                <a:latin typeface="League Spartan Bold"/>
              </a:rPr>
              <a:t>03</a:t>
            </a:r>
          </a:p>
        </p:txBody>
      </p:sp>
      <p:sp>
        <p:nvSpPr>
          <p:cNvPr id="13" name="TextBox 13"/>
          <p:cNvSpPr txBox="1"/>
          <p:nvPr/>
        </p:nvSpPr>
        <p:spPr>
          <a:xfrm>
            <a:off x="12421782" y="3741299"/>
            <a:ext cx="2721682" cy="1428750"/>
          </a:xfrm>
          <a:prstGeom prst="rect">
            <a:avLst/>
          </a:prstGeom>
        </p:spPr>
        <p:txBody>
          <a:bodyPr lIns="0" tIns="0" rIns="0" bIns="0" rtlCol="0" anchor="t">
            <a:spAutoFit/>
          </a:bodyPr>
          <a:lstStyle/>
          <a:p>
            <a:pPr>
              <a:lnSpc>
                <a:spcPts val="11397"/>
              </a:lnSpc>
            </a:pPr>
            <a:r>
              <a:rPr lang="en-US" sz="9497">
                <a:solidFill>
                  <a:srgbClr val="2C5E74"/>
                </a:solidFill>
                <a:latin typeface="League Spartan Bold"/>
              </a:rPr>
              <a:t>05</a:t>
            </a:r>
          </a:p>
        </p:txBody>
      </p:sp>
      <p:sp>
        <p:nvSpPr>
          <p:cNvPr id="14" name="TextBox 14"/>
          <p:cNvSpPr txBox="1"/>
          <p:nvPr/>
        </p:nvSpPr>
        <p:spPr>
          <a:xfrm>
            <a:off x="6138113" y="7856105"/>
            <a:ext cx="4120312" cy="409575"/>
          </a:xfrm>
          <a:prstGeom prst="rect">
            <a:avLst/>
          </a:prstGeom>
        </p:spPr>
        <p:txBody>
          <a:bodyPr lIns="0" tIns="0" rIns="0" bIns="0" rtlCol="0" anchor="t">
            <a:spAutoFit/>
          </a:bodyPr>
          <a:lstStyle/>
          <a:p>
            <a:pPr>
              <a:lnSpc>
                <a:spcPts val="3359"/>
              </a:lnSpc>
            </a:pPr>
            <a:r>
              <a:rPr lang="en-US" sz="2799">
                <a:solidFill>
                  <a:srgbClr val="1F2F25"/>
                </a:solidFill>
                <a:latin typeface="Montserrat Bold"/>
              </a:rPr>
              <a:t>MY PROJECTS</a:t>
            </a:r>
          </a:p>
        </p:txBody>
      </p:sp>
      <p:sp>
        <p:nvSpPr>
          <p:cNvPr id="15" name="TextBox 15"/>
          <p:cNvSpPr txBox="1"/>
          <p:nvPr/>
        </p:nvSpPr>
        <p:spPr>
          <a:xfrm>
            <a:off x="6138113" y="6434731"/>
            <a:ext cx="2599669" cy="1428750"/>
          </a:xfrm>
          <a:prstGeom prst="rect">
            <a:avLst/>
          </a:prstGeom>
        </p:spPr>
        <p:txBody>
          <a:bodyPr lIns="0" tIns="0" rIns="0" bIns="0" rtlCol="0" anchor="t">
            <a:spAutoFit/>
          </a:bodyPr>
          <a:lstStyle/>
          <a:p>
            <a:pPr>
              <a:lnSpc>
                <a:spcPts val="11397"/>
              </a:lnSpc>
            </a:pPr>
            <a:r>
              <a:rPr lang="en-US" sz="9497">
                <a:solidFill>
                  <a:srgbClr val="2C5E74"/>
                </a:solidFill>
                <a:latin typeface="League Spartan Bold"/>
              </a:rPr>
              <a:t>04</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2C5E74"/>
            </a:solidFill>
          </p:spPr>
        </p:sp>
      </p:grpSp>
      <p:grpSp>
        <p:nvGrpSpPr>
          <p:cNvPr id="4" name="Group 4"/>
          <p:cNvGrpSpPr/>
          <p:nvPr/>
        </p:nvGrpSpPr>
        <p:grpSpPr>
          <a:xfrm>
            <a:off x="1028700" y="8287243"/>
            <a:ext cx="1562949" cy="417760"/>
            <a:chOff x="0" y="0"/>
            <a:chExt cx="570168" cy="152400"/>
          </a:xfrm>
        </p:grpSpPr>
        <p:sp>
          <p:nvSpPr>
            <p:cNvPr id="5" name="Freeform 5"/>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620372" y="4608613"/>
            <a:ext cx="1638928" cy="106977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19227" y="4205824"/>
            <a:ext cx="6540656" cy="1676786"/>
          </a:xfrm>
          <a:prstGeom prst="rect">
            <a:avLst/>
          </a:prstGeom>
        </p:spPr>
      </p:pic>
      <p:pic>
        <p:nvPicPr>
          <p:cNvPr id="8" name="Picture 8"/>
          <p:cNvPicPr>
            <a:picLocks noChangeAspect="1"/>
          </p:cNvPicPr>
          <p:nvPr/>
        </p:nvPicPr>
        <p:blipFill>
          <a:blip r:embed="rId6"/>
          <a:srcRect t="11046" b="11046"/>
          <a:stretch>
            <a:fillRect/>
          </a:stretch>
        </p:blipFill>
        <p:spPr>
          <a:xfrm>
            <a:off x="8479459" y="268357"/>
            <a:ext cx="6598381" cy="7710963"/>
          </a:xfrm>
          <a:prstGeom prst="rect">
            <a:avLst/>
          </a:prstGeom>
        </p:spPr>
      </p:pic>
      <p:sp>
        <p:nvSpPr>
          <p:cNvPr id="9" name="TextBox 9"/>
          <p:cNvSpPr txBox="1"/>
          <p:nvPr/>
        </p:nvSpPr>
        <p:spPr>
          <a:xfrm>
            <a:off x="7576982" y="8785699"/>
            <a:ext cx="4537872" cy="958376"/>
          </a:xfrm>
          <a:prstGeom prst="rect">
            <a:avLst/>
          </a:prstGeom>
        </p:spPr>
        <p:txBody>
          <a:bodyPr lIns="0" tIns="0" rIns="0" bIns="0" rtlCol="0" anchor="t">
            <a:spAutoFit/>
          </a:bodyPr>
          <a:lstStyle/>
          <a:p>
            <a:pPr algn="r">
              <a:lnSpc>
                <a:spcPts val="3876"/>
              </a:lnSpc>
            </a:pPr>
            <a:r>
              <a:rPr lang="en-US" sz="2768">
                <a:solidFill>
                  <a:srgbClr val="000000"/>
                </a:solidFill>
                <a:latin typeface="Montserrat"/>
              </a:rPr>
              <a:t>Computer Scientist at NAVAIR</a:t>
            </a:r>
          </a:p>
        </p:txBody>
      </p:sp>
      <p:sp>
        <p:nvSpPr>
          <p:cNvPr id="10" name="TextBox 10"/>
          <p:cNvSpPr txBox="1"/>
          <p:nvPr/>
        </p:nvSpPr>
        <p:spPr>
          <a:xfrm>
            <a:off x="7576982" y="8254312"/>
            <a:ext cx="4537872" cy="571661"/>
          </a:xfrm>
          <a:prstGeom prst="rect">
            <a:avLst/>
          </a:prstGeom>
        </p:spPr>
        <p:txBody>
          <a:bodyPr lIns="0" tIns="0" rIns="0" bIns="0" rtlCol="0" anchor="t">
            <a:spAutoFit/>
          </a:bodyPr>
          <a:lstStyle/>
          <a:p>
            <a:pPr algn="r">
              <a:lnSpc>
                <a:spcPts val="4716"/>
              </a:lnSpc>
            </a:pPr>
            <a:r>
              <a:rPr lang="en-US" sz="3368">
                <a:solidFill>
                  <a:srgbClr val="000000"/>
                </a:solidFill>
                <a:latin typeface="League Spartan Bold"/>
              </a:rPr>
              <a:t>Dwayne Clarke</a:t>
            </a:r>
          </a:p>
        </p:txBody>
      </p:sp>
      <p:sp>
        <p:nvSpPr>
          <p:cNvPr id="11" name="TextBox 11"/>
          <p:cNvSpPr txBox="1"/>
          <p:nvPr/>
        </p:nvSpPr>
        <p:spPr>
          <a:xfrm>
            <a:off x="1028700" y="3352980"/>
            <a:ext cx="6012740" cy="1014336"/>
          </a:xfrm>
          <a:prstGeom prst="rect">
            <a:avLst/>
          </a:prstGeom>
        </p:spPr>
        <p:txBody>
          <a:bodyPr lIns="0" tIns="0" rIns="0" bIns="0" rtlCol="0" anchor="t">
            <a:spAutoFit/>
          </a:bodyPr>
          <a:lstStyle/>
          <a:p>
            <a:pPr>
              <a:lnSpc>
                <a:spcPts val="7684"/>
              </a:lnSpc>
            </a:pPr>
            <a:r>
              <a:rPr lang="en-US" sz="7684">
                <a:solidFill>
                  <a:srgbClr val="000000"/>
                </a:solidFill>
                <a:latin typeface="League Spartan Bold"/>
              </a:rPr>
              <a:t>ABOUT ME</a:t>
            </a:r>
          </a:p>
        </p:txBody>
      </p:sp>
      <p:sp>
        <p:nvSpPr>
          <p:cNvPr id="12" name="TextBox 12"/>
          <p:cNvSpPr txBox="1"/>
          <p:nvPr/>
        </p:nvSpPr>
        <p:spPr>
          <a:xfrm>
            <a:off x="1028700" y="1595786"/>
            <a:ext cx="5703935" cy="1223794"/>
          </a:xfrm>
          <a:prstGeom prst="rect">
            <a:avLst/>
          </a:prstGeom>
        </p:spPr>
        <p:txBody>
          <a:bodyPr lIns="0" tIns="0" rIns="0" bIns="0" rtlCol="0" anchor="t">
            <a:spAutoFit/>
          </a:bodyPr>
          <a:lstStyle/>
          <a:p>
            <a:pPr>
              <a:lnSpc>
                <a:spcPts val="9359"/>
              </a:lnSpc>
            </a:pPr>
            <a:r>
              <a:rPr lang="en-US" sz="8829">
                <a:solidFill>
                  <a:srgbClr val="2C5E74"/>
                </a:solidFill>
                <a:latin typeface="Amsterdam Four Bold"/>
              </a:rPr>
              <a:t>Introducing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2C5E74"/>
            </a:solidFill>
          </p:spPr>
        </p:sp>
      </p:grpSp>
      <p:grpSp>
        <p:nvGrpSpPr>
          <p:cNvPr id="4" name="Group 4"/>
          <p:cNvGrpSpPr/>
          <p:nvPr/>
        </p:nvGrpSpPr>
        <p:grpSpPr>
          <a:xfrm>
            <a:off x="1028700" y="1028700"/>
            <a:ext cx="1562949" cy="417760"/>
            <a:chOff x="0" y="0"/>
            <a:chExt cx="570168" cy="152400"/>
          </a:xfrm>
        </p:grpSpPr>
        <p:sp>
          <p:nvSpPr>
            <p:cNvPr id="5" name="Freeform 5"/>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pic>
        <p:nvPicPr>
          <p:cNvPr id="6" name="Picture 6"/>
          <p:cNvPicPr>
            <a:picLocks noChangeAspect="1"/>
          </p:cNvPicPr>
          <p:nvPr/>
        </p:nvPicPr>
        <p:blipFill>
          <a:blip r:embed="rId2"/>
          <a:srcRect/>
          <a:stretch>
            <a:fillRect/>
          </a:stretch>
        </p:blipFill>
        <p:spPr>
          <a:xfrm>
            <a:off x="10504714" y="640443"/>
            <a:ext cx="6754586" cy="9006114"/>
          </a:xfrm>
          <a:prstGeom prst="rect">
            <a:avLst/>
          </a:prstGeom>
        </p:spPr>
      </p:pic>
      <p:sp>
        <p:nvSpPr>
          <p:cNvPr id="7" name="TextBox 7"/>
          <p:cNvSpPr txBox="1"/>
          <p:nvPr/>
        </p:nvSpPr>
        <p:spPr>
          <a:xfrm>
            <a:off x="356924" y="2629534"/>
            <a:ext cx="7013392" cy="1069976"/>
          </a:xfrm>
          <a:prstGeom prst="rect">
            <a:avLst/>
          </a:prstGeom>
        </p:spPr>
        <p:txBody>
          <a:bodyPr lIns="0" tIns="0" rIns="0" bIns="0" rtlCol="0" anchor="t">
            <a:spAutoFit/>
          </a:bodyPr>
          <a:lstStyle/>
          <a:p>
            <a:pPr>
              <a:lnSpc>
                <a:spcPts val="8000"/>
              </a:lnSpc>
            </a:pPr>
            <a:r>
              <a:rPr lang="en-US" sz="8000">
                <a:solidFill>
                  <a:srgbClr val="2C5E74"/>
                </a:solidFill>
                <a:latin typeface="League Spartan Bold"/>
              </a:rPr>
              <a:t>MY JOURNEY</a:t>
            </a:r>
          </a:p>
        </p:txBody>
      </p:sp>
      <p:sp>
        <p:nvSpPr>
          <p:cNvPr id="8" name="TextBox 8"/>
          <p:cNvSpPr txBox="1"/>
          <p:nvPr/>
        </p:nvSpPr>
        <p:spPr>
          <a:xfrm>
            <a:off x="509088" y="4153745"/>
            <a:ext cx="5723602" cy="2744470"/>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2C5E74"/>
                </a:solidFill>
                <a:latin typeface="Aileron Regular"/>
              </a:rPr>
              <a:t>High School</a:t>
            </a:r>
          </a:p>
          <a:p>
            <a:pPr marL="1122679" lvl="1" indent="-561340">
              <a:lnSpc>
                <a:spcPts val="7279"/>
              </a:lnSpc>
              <a:buFont typeface="Arial"/>
              <a:buChar char="•"/>
            </a:pPr>
            <a:r>
              <a:rPr lang="en-US" sz="5199">
                <a:solidFill>
                  <a:srgbClr val="2C5E74"/>
                </a:solidFill>
                <a:latin typeface="Aileron Regular"/>
              </a:rPr>
              <a:t>College</a:t>
            </a:r>
          </a:p>
          <a:p>
            <a:pPr marL="1122679" lvl="1" indent="-561340">
              <a:lnSpc>
                <a:spcPts val="7279"/>
              </a:lnSpc>
              <a:buFont typeface="Arial"/>
              <a:buChar char="•"/>
            </a:pPr>
            <a:r>
              <a:rPr lang="en-US" sz="5199">
                <a:solidFill>
                  <a:srgbClr val="2C5E74"/>
                </a:solidFill>
                <a:latin typeface="Aileron Regular"/>
              </a:rPr>
              <a:t>Career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7375" y="514350"/>
            <a:ext cx="17113250" cy="2122362"/>
          </a:xfrm>
          <a:prstGeom prst="rect">
            <a:avLst/>
          </a:prstGeom>
          <a:solidFill>
            <a:srgbClr val="2C5E74"/>
          </a:solidFill>
        </p:spPr>
      </p:sp>
      <p:grpSp>
        <p:nvGrpSpPr>
          <p:cNvPr id="3" name="Group 3"/>
          <p:cNvGrpSpPr/>
          <p:nvPr/>
        </p:nvGrpSpPr>
        <p:grpSpPr>
          <a:xfrm>
            <a:off x="9335686" y="3271712"/>
            <a:ext cx="8105832" cy="5787701"/>
            <a:chOff x="0" y="0"/>
            <a:chExt cx="10807776" cy="7716934"/>
          </a:xfrm>
        </p:grpSpPr>
        <p:pic>
          <p:nvPicPr>
            <p:cNvPr id="4" name="Picture 4"/>
            <p:cNvPicPr>
              <a:picLocks noChangeAspect="1"/>
            </p:cNvPicPr>
            <p:nvPr/>
          </p:nvPicPr>
          <p:blipFill>
            <a:blip r:embed="rId2"/>
            <a:srcRect l="7437" r="7437"/>
            <a:stretch>
              <a:fillRect/>
            </a:stretch>
          </p:blipFill>
          <p:spPr>
            <a:xfrm>
              <a:off x="0" y="0"/>
              <a:ext cx="10807776" cy="7716934"/>
            </a:xfrm>
            <a:prstGeom prst="rect">
              <a:avLst/>
            </a:prstGeom>
          </p:spPr>
        </p:pic>
      </p:grpSp>
      <p:grpSp>
        <p:nvGrpSpPr>
          <p:cNvPr id="5" name="Group 5"/>
          <p:cNvGrpSpPr/>
          <p:nvPr/>
        </p:nvGrpSpPr>
        <p:grpSpPr>
          <a:xfrm>
            <a:off x="1028700" y="4677959"/>
            <a:ext cx="682692" cy="682692"/>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7" name="Group 7"/>
          <p:cNvGrpSpPr/>
          <p:nvPr/>
        </p:nvGrpSpPr>
        <p:grpSpPr>
          <a:xfrm>
            <a:off x="1028700" y="5824216"/>
            <a:ext cx="682692" cy="682692"/>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9" name="Group 9"/>
          <p:cNvGrpSpPr/>
          <p:nvPr/>
        </p:nvGrpSpPr>
        <p:grpSpPr>
          <a:xfrm>
            <a:off x="1028700" y="6984868"/>
            <a:ext cx="682692" cy="682692"/>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1" name="TextBox 11"/>
          <p:cNvSpPr txBox="1"/>
          <p:nvPr/>
        </p:nvSpPr>
        <p:spPr>
          <a:xfrm>
            <a:off x="1028700" y="895350"/>
            <a:ext cx="9900738" cy="1227012"/>
          </a:xfrm>
          <a:prstGeom prst="rect">
            <a:avLst/>
          </a:prstGeom>
        </p:spPr>
        <p:txBody>
          <a:bodyPr lIns="0" tIns="0" rIns="0" bIns="0" rtlCol="0" anchor="t">
            <a:spAutoFit/>
          </a:bodyPr>
          <a:lstStyle/>
          <a:p>
            <a:pPr>
              <a:lnSpc>
                <a:spcPts val="10069"/>
              </a:lnSpc>
              <a:spcBef>
                <a:spcPct val="0"/>
              </a:spcBef>
            </a:pPr>
            <a:r>
              <a:rPr lang="en-US" sz="7192">
                <a:solidFill>
                  <a:srgbClr val="FFFFFF"/>
                </a:solidFill>
                <a:latin typeface="Open Sauce SemiBold Bold"/>
              </a:rPr>
              <a:t>High School</a:t>
            </a:r>
          </a:p>
        </p:txBody>
      </p:sp>
      <p:sp>
        <p:nvSpPr>
          <p:cNvPr id="12" name="TextBox 12"/>
          <p:cNvSpPr txBox="1"/>
          <p:nvPr/>
        </p:nvSpPr>
        <p:spPr>
          <a:xfrm>
            <a:off x="1978909" y="4904685"/>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Graduate with 2.3 GPA</a:t>
            </a:r>
          </a:p>
        </p:txBody>
      </p:sp>
      <p:sp>
        <p:nvSpPr>
          <p:cNvPr id="13" name="TextBox 13"/>
          <p:cNvSpPr txBox="1"/>
          <p:nvPr/>
        </p:nvSpPr>
        <p:spPr>
          <a:xfrm>
            <a:off x="1978909" y="7230774"/>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Didn't know what I wanted to do</a:t>
            </a:r>
          </a:p>
        </p:txBody>
      </p:sp>
      <p:sp>
        <p:nvSpPr>
          <p:cNvPr id="14" name="TextBox 14"/>
          <p:cNvSpPr txBox="1"/>
          <p:nvPr/>
        </p:nvSpPr>
        <p:spPr>
          <a:xfrm>
            <a:off x="1071972" y="4718000"/>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01</a:t>
            </a:r>
          </a:p>
        </p:txBody>
      </p:sp>
      <p:sp>
        <p:nvSpPr>
          <p:cNvPr id="15" name="TextBox 15"/>
          <p:cNvSpPr txBox="1"/>
          <p:nvPr/>
        </p:nvSpPr>
        <p:spPr>
          <a:xfrm>
            <a:off x="1071972" y="5864257"/>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02</a:t>
            </a:r>
          </a:p>
        </p:txBody>
      </p:sp>
      <p:sp>
        <p:nvSpPr>
          <p:cNvPr id="16" name="TextBox 16"/>
          <p:cNvSpPr txBox="1"/>
          <p:nvPr/>
        </p:nvSpPr>
        <p:spPr>
          <a:xfrm>
            <a:off x="1071972" y="7024910"/>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03</a:t>
            </a:r>
          </a:p>
        </p:txBody>
      </p:sp>
      <p:sp>
        <p:nvSpPr>
          <p:cNvPr id="17" name="TextBox 17"/>
          <p:cNvSpPr txBox="1"/>
          <p:nvPr/>
        </p:nvSpPr>
        <p:spPr>
          <a:xfrm>
            <a:off x="1978909" y="5967125"/>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Fail Standard Test 3 Times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7375" y="514350"/>
            <a:ext cx="17113250" cy="2122362"/>
          </a:xfrm>
          <a:prstGeom prst="rect">
            <a:avLst/>
          </a:prstGeom>
          <a:solidFill>
            <a:srgbClr val="2C5E74"/>
          </a:solidFill>
        </p:spPr>
      </p:sp>
      <p:grpSp>
        <p:nvGrpSpPr>
          <p:cNvPr id="3" name="Group 3"/>
          <p:cNvGrpSpPr/>
          <p:nvPr/>
        </p:nvGrpSpPr>
        <p:grpSpPr>
          <a:xfrm>
            <a:off x="9153468" y="3447706"/>
            <a:ext cx="8105832" cy="5787701"/>
            <a:chOff x="0" y="0"/>
            <a:chExt cx="10807776" cy="7716934"/>
          </a:xfrm>
        </p:grpSpPr>
        <p:pic>
          <p:nvPicPr>
            <p:cNvPr id="4" name="Picture 4"/>
            <p:cNvPicPr>
              <a:picLocks noChangeAspect="1"/>
            </p:cNvPicPr>
            <p:nvPr/>
          </p:nvPicPr>
          <p:blipFill>
            <a:blip r:embed="rId2"/>
            <a:srcRect l="10629" r="10629"/>
            <a:stretch>
              <a:fillRect/>
            </a:stretch>
          </p:blipFill>
          <p:spPr>
            <a:xfrm>
              <a:off x="0" y="0"/>
              <a:ext cx="10807776" cy="7716934"/>
            </a:xfrm>
            <a:prstGeom prst="rect">
              <a:avLst/>
            </a:prstGeom>
          </p:spPr>
        </p:pic>
      </p:grpSp>
      <p:sp>
        <p:nvSpPr>
          <p:cNvPr id="5" name="TextBox 5"/>
          <p:cNvSpPr txBox="1"/>
          <p:nvPr/>
        </p:nvSpPr>
        <p:spPr>
          <a:xfrm>
            <a:off x="1028700" y="895350"/>
            <a:ext cx="9900738" cy="1227012"/>
          </a:xfrm>
          <a:prstGeom prst="rect">
            <a:avLst/>
          </a:prstGeom>
        </p:spPr>
        <p:txBody>
          <a:bodyPr lIns="0" tIns="0" rIns="0" bIns="0" rtlCol="0" anchor="t">
            <a:spAutoFit/>
          </a:bodyPr>
          <a:lstStyle/>
          <a:p>
            <a:pPr>
              <a:lnSpc>
                <a:spcPts val="10069"/>
              </a:lnSpc>
              <a:spcBef>
                <a:spcPct val="0"/>
              </a:spcBef>
            </a:pPr>
            <a:r>
              <a:rPr lang="en-US" sz="7192">
                <a:solidFill>
                  <a:srgbClr val="FFFFFF"/>
                </a:solidFill>
                <a:latin typeface="Open Sauce SemiBold Bold"/>
              </a:rPr>
              <a:t>College</a:t>
            </a:r>
          </a:p>
        </p:txBody>
      </p:sp>
      <p:sp>
        <p:nvSpPr>
          <p:cNvPr id="6" name="TextBox 6"/>
          <p:cNvSpPr txBox="1"/>
          <p:nvPr/>
        </p:nvSpPr>
        <p:spPr>
          <a:xfrm>
            <a:off x="1978909" y="3718340"/>
            <a:ext cx="4975699" cy="105410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Full Ride Scholarship from Miami Dade College to Tuskegee University for Undergrad Degree</a:t>
            </a:r>
          </a:p>
        </p:txBody>
      </p:sp>
      <p:sp>
        <p:nvSpPr>
          <p:cNvPr id="7" name="TextBox 7"/>
          <p:cNvSpPr txBox="1"/>
          <p:nvPr/>
        </p:nvSpPr>
        <p:spPr>
          <a:xfrm>
            <a:off x="1978909" y="6059302"/>
            <a:ext cx="4975699" cy="701675"/>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Grant for SMART Scholarship for my Master Degree</a:t>
            </a:r>
          </a:p>
        </p:txBody>
      </p:sp>
      <p:grpSp>
        <p:nvGrpSpPr>
          <p:cNvPr id="8" name="Group 8"/>
          <p:cNvGrpSpPr/>
          <p:nvPr/>
        </p:nvGrpSpPr>
        <p:grpSpPr>
          <a:xfrm>
            <a:off x="1028700" y="3693301"/>
            <a:ext cx="682692" cy="682692"/>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0" name="TextBox 10"/>
          <p:cNvSpPr txBox="1"/>
          <p:nvPr/>
        </p:nvSpPr>
        <p:spPr>
          <a:xfrm>
            <a:off x="1071972" y="3733343"/>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01</a:t>
            </a:r>
          </a:p>
        </p:txBody>
      </p:sp>
      <p:grpSp>
        <p:nvGrpSpPr>
          <p:cNvPr id="11" name="Group 11"/>
          <p:cNvGrpSpPr/>
          <p:nvPr/>
        </p:nvGrpSpPr>
        <p:grpSpPr>
          <a:xfrm>
            <a:off x="1028700" y="4839558"/>
            <a:ext cx="682692" cy="682692"/>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3" name="TextBox 13"/>
          <p:cNvSpPr txBox="1"/>
          <p:nvPr/>
        </p:nvSpPr>
        <p:spPr>
          <a:xfrm>
            <a:off x="1071972" y="4879600"/>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02</a:t>
            </a:r>
          </a:p>
        </p:txBody>
      </p:sp>
      <p:grpSp>
        <p:nvGrpSpPr>
          <p:cNvPr id="14" name="Group 14"/>
          <p:cNvGrpSpPr/>
          <p:nvPr/>
        </p:nvGrpSpPr>
        <p:grpSpPr>
          <a:xfrm>
            <a:off x="1028700" y="6000211"/>
            <a:ext cx="682692" cy="68269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6" name="TextBox 16"/>
          <p:cNvSpPr txBox="1"/>
          <p:nvPr/>
        </p:nvSpPr>
        <p:spPr>
          <a:xfrm>
            <a:off x="1071972" y="6040252"/>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03</a:t>
            </a:r>
          </a:p>
        </p:txBody>
      </p:sp>
      <p:grpSp>
        <p:nvGrpSpPr>
          <p:cNvPr id="17" name="Group 17"/>
          <p:cNvGrpSpPr/>
          <p:nvPr/>
        </p:nvGrpSpPr>
        <p:grpSpPr>
          <a:xfrm>
            <a:off x="1028700" y="7149628"/>
            <a:ext cx="682692" cy="682692"/>
            <a:chOff x="0" y="0"/>
            <a:chExt cx="1913890" cy="1913890"/>
          </a:xfrm>
        </p:grpSpPr>
        <p:sp>
          <p:nvSpPr>
            <p:cNvPr id="18" name="Freeform 1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9" name="TextBox 19"/>
          <p:cNvSpPr txBox="1"/>
          <p:nvPr/>
        </p:nvSpPr>
        <p:spPr>
          <a:xfrm>
            <a:off x="1071972" y="7189669"/>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04</a:t>
            </a:r>
          </a:p>
        </p:txBody>
      </p:sp>
      <p:sp>
        <p:nvSpPr>
          <p:cNvPr id="20" name="TextBox 20"/>
          <p:cNvSpPr txBox="1"/>
          <p:nvPr/>
        </p:nvSpPr>
        <p:spPr>
          <a:xfrm>
            <a:off x="1978909" y="4971388"/>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Graduate with Honors</a:t>
            </a:r>
          </a:p>
        </p:txBody>
      </p:sp>
      <p:sp>
        <p:nvSpPr>
          <p:cNvPr id="21" name="TextBox 21"/>
          <p:cNvSpPr txBox="1"/>
          <p:nvPr/>
        </p:nvSpPr>
        <p:spPr>
          <a:xfrm>
            <a:off x="1978909" y="7292537"/>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Build Android Applications</a:t>
            </a:r>
          </a:p>
        </p:txBody>
      </p:sp>
      <p:grpSp>
        <p:nvGrpSpPr>
          <p:cNvPr id="22" name="Group 22"/>
          <p:cNvGrpSpPr/>
          <p:nvPr/>
        </p:nvGrpSpPr>
        <p:grpSpPr>
          <a:xfrm>
            <a:off x="1028700" y="8194378"/>
            <a:ext cx="682692" cy="682692"/>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24" name="TextBox 24"/>
          <p:cNvSpPr txBox="1"/>
          <p:nvPr/>
        </p:nvSpPr>
        <p:spPr>
          <a:xfrm>
            <a:off x="1071972" y="8234420"/>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05</a:t>
            </a:r>
          </a:p>
        </p:txBody>
      </p:sp>
      <p:sp>
        <p:nvSpPr>
          <p:cNvPr id="25" name="TextBox 25"/>
          <p:cNvSpPr txBox="1"/>
          <p:nvPr/>
        </p:nvSpPr>
        <p:spPr>
          <a:xfrm>
            <a:off x="1978909" y="8337287"/>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Graduation Debt Free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7375" y="514350"/>
            <a:ext cx="17113250" cy="2122362"/>
          </a:xfrm>
          <a:prstGeom prst="rect">
            <a:avLst/>
          </a:prstGeom>
          <a:solidFill>
            <a:srgbClr val="2C5E74"/>
          </a:solidFill>
        </p:spPr>
      </p:sp>
      <p:grpSp>
        <p:nvGrpSpPr>
          <p:cNvPr id="3" name="Group 3"/>
          <p:cNvGrpSpPr/>
          <p:nvPr/>
        </p:nvGrpSpPr>
        <p:grpSpPr>
          <a:xfrm>
            <a:off x="9478837" y="3037082"/>
            <a:ext cx="8105832" cy="5787701"/>
            <a:chOff x="0" y="0"/>
            <a:chExt cx="10807776" cy="7716934"/>
          </a:xfrm>
        </p:grpSpPr>
        <p:pic>
          <p:nvPicPr>
            <p:cNvPr id="4" name="Picture 4"/>
            <p:cNvPicPr>
              <a:picLocks noChangeAspect="1"/>
            </p:cNvPicPr>
            <p:nvPr/>
          </p:nvPicPr>
          <p:blipFill>
            <a:blip r:embed="rId2"/>
            <a:srcRect l="6000" r="6000"/>
            <a:stretch>
              <a:fillRect/>
            </a:stretch>
          </p:blipFill>
          <p:spPr>
            <a:xfrm>
              <a:off x="0" y="0"/>
              <a:ext cx="10807776" cy="7716934"/>
            </a:xfrm>
            <a:prstGeom prst="rect">
              <a:avLst/>
            </a:prstGeom>
          </p:spPr>
        </p:pic>
      </p:grpSp>
      <p:grpSp>
        <p:nvGrpSpPr>
          <p:cNvPr id="5" name="Group 5"/>
          <p:cNvGrpSpPr/>
          <p:nvPr/>
        </p:nvGrpSpPr>
        <p:grpSpPr>
          <a:xfrm>
            <a:off x="1028700" y="4677959"/>
            <a:ext cx="682692" cy="682692"/>
            <a:chOff x="0" y="0"/>
            <a:chExt cx="1913890" cy="1913890"/>
          </a:xfrm>
        </p:grpSpPr>
        <p:sp>
          <p:nvSpPr>
            <p:cNvPr id="6" name="Freeform 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7" name="Group 7"/>
          <p:cNvGrpSpPr/>
          <p:nvPr/>
        </p:nvGrpSpPr>
        <p:grpSpPr>
          <a:xfrm>
            <a:off x="1028700" y="5824216"/>
            <a:ext cx="682692" cy="682692"/>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grpSp>
        <p:nvGrpSpPr>
          <p:cNvPr id="9" name="Group 9"/>
          <p:cNvGrpSpPr/>
          <p:nvPr/>
        </p:nvGrpSpPr>
        <p:grpSpPr>
          <a:xfrm>
            <a:off x="1028700" y="6973633"/>
            <a:ext cx="682692" cy="682692"/>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C5E74"/>
            </a:solidFill>
          </p:spPr>
        </p:sp>
      </p:grpSp>
      <p:sp>
        <p:nvSpPr>
          <p:cNvPr id="11" name="TextBox 11"/>
          <p:cNvSpPr txBox="1"/>
          <p:nvPr/>
        </p:nvSpPr>
        <p:spPr>
          <a:xfrm>
            <a:off x="1028700" y="895350"/>
            <a:ext cx="9900738" cy="1227012"/>
          </a:xfrm>
          <a:prstGeom prst="rect">
            <a:avLst/>
          </a:prstGeom>
        </p:spPr>
        <p:txBody>
          <a:bodyPr lIns="0" tIns="0" rIns="0" bIns="0" rtlCol="0" anchor="t">
            <a:spAutoFit/>
          </a:bodyPr>
          <a:lstStyle/>
          <a:p>
            <a:pPr>
              <a:lnSpc>
                <a:spcPts val="10069"/>
              </a:lnSpc>
              <a:spcBef>
                <a:spcPct val="0"/>
              </a:spcBef>
            </a:pPr>
            <a:r>
              <a:rPr lang="en-US" sz="7192">
                <a:solidFill>
                  <a:srgbClr val="FFFFFF"/>
                </a:solidFill>
                <a:latin typeface="Open Sauce SemiBold Bold"/>
              </a:rPr>
              <a:t>Career</a:t>
            </a:r>
          </a:p>
        </p:txBody>
      </p:sp>
      <p:sp>
        <p:nvSpPr>
          <p:cNvPr id="12" name="TextBox 12"/>
          <p:cNvSpPr txBox="1"/>
          <p:nvPr/>
        </p:nvSpPr>
        <p:spPr>
          <a:xfrm>
            <a:off x="1978909" y="4702997"/>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Join NAVAIR 2017</a:t>
            </a:r>
          </a:p>
        </p:txBody>
      </p:sp>
      <p:sp>
        <p:nvSpPr>
          <p:cNvPr id="13" name="TextBox 13"/>
          <p:cNvSpPr txBox="1"/>
          <p:nvPr/>
        </p:nvSpPr>
        <p:spPr>
          <a:xfrm>
            <a:off x="1837019" y="7032725"/>
            <a:ext cx="4975699" cy="349250"/>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Working with Automate</a:t>
            </a:r>
          </a:p>
        </p:txBody>
      </p:sp>
      <p:sp>
        <p:nvSpPr>
          <p:cNvPr id="14" name="TextBox 14"/>
          <p:cNvSpPr txBox="1"/>
          <p:nvPr/>
        </p:nvSpPr>
        <p:spPr>
          <a:xfrm>
            <a:off x="1071972" y="4718000"/>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01</a:t>
            </a:r>
          </a:p>
        </p:txBody>
      </p:sp>
      <p:sp>
        <p:nvSpPr>
          <p:cNvPr id="15" name="TextBox 15"/>
          <p:cNvSpPr txBox="1"/>
          <p:nvPr/>
        </p:nvSpPr>
        <p:spPr>
          <a:xfrm>
            <a:off x="1071972" y="5864257"/>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02</a:t>
            </a:r>
          </a:p>
        </p:txBody>
      </p:sp>
      <p:sp>
        <p:nvSpPr>
          <p:cNvPr id="16" name="TextBox 16"/>
          <p:cNvSpPr txBox="1"/>
          <p:nvPr/>
        </p:nvSpPr>
        <p:spPr>
          <a:xfrm>
            <a:off x="1071972" y="7013675"/>
            <a:ext cx="596147" cy="535934"/>
          </a:xfrm>
          <a:prstGeom prst="rect">
            <a:avLst/>
          </a:prstGeom>
        </p:spPr>
        <p:txBody>
          <a:bodyPr lIns="0" tIns="0" rIns="0" bIns="0" rtlCol="0" anchor="t">
            <a:spAutoFit/>
          </a:bodyPr>
          <a:lstStyle/>
          <a:p>
            <a:pPr algn="ctr">
              <a:lnSpc>
                <a:spcPts val="4366"/>
              </a:lnSpc>
              <a:spcBef>
                <a:spcPct val="0"/>
              </a:spcBef>
            </a:pPr>
            <a:r>
              <a:rPr lang="en-US" sz="3118">
                <a:solidFill>
                  <a:srgbClr val="F6F2F1"/>
                </a:solidFill>
                <a:latin typeface="DM Sans Bold"/>
              </a:rPr>
              <a:t>03</a:t>
            </a:r>
          </a:p>
        </p:txBody>
      </p:sp>
      <p:sp>
        <p:nvSpPr>
          <p:cNvPr id="17" name="TextBox 17"/>
          <p:cNvSpPr txBox="1"/>
          <p:nvPr/>
        </p:nvSpPr>
        <p:spPr>
          <a:xfrm>
            <a:off x="1978909" y="5805233"/>
            <a:ext cx="4975699" cy="701675"/>
          </a:xfrm>
          <a:prstGeom prst="rect">
            <a:avLst/>
          </a:prstGeom>
        </p:spPr>
        <p:txBody>
          <a:bodyPr lIns="0" tIns="0" rIns="0" bIns="0" rtlCol="0" anchor="t">
            <a:spAutoFit/>
          </a:bodyPr>
          <a:lstStyle/>
          <a:p>
            <a:pPr>
              <a:lnSpc>
                <a:spcPts val="2800"/>
              </a:lnSpc>
              <a:spcBef>
                <a:spcPct val="0"/>
              </a:spcBef>
            </a:pPr>
            <a:r>
              <a:rPr lang="en-US" sz="2000">
                <a:solidFill>
                  <a:srgbClr val="433833"/>
                </a:solidFill>
                <a:latin typeface="DM Sans"/>
              </a:rPr>
              <a:t>Graduation Engineer &amp; Scientist Development Program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5E74"/>
        </a:solidFill>
        <a:effectLst/>
      </p:bgPr>
    </p:bg>
    <p:spTree>
      <p:nvGrpSpPr>
        <p:cNvPr id="1" name=""/>
        <p:cNvGrpSpPr/>
        <p:nvPr/>
      </p:nvGrpSpPr>
      <p:grpSpPr>
        <a:xfrm>
          <a:off x="0" y="0"/>
          <a:ext cx="0" cy="0"/>
          <a:chOff x="0" y="0"/>
          <a:chExt cx="0" cy="0"/>
        </a:xfrm>
      </p:grpSpPr>
      <p:grpSp>
        <p:nvGrpSpPr>
          <p:cNvPr id="2" name="Group 2"/>
          <p:cNvGrpSpPr/>
          <p:nvPr/>
        </p:nvGrpSpPr>
        <p:grpSpPr>
          <a:xfrm>
            <a:off x="-395493"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FFFFF"/>
            </a:solidFill>
          </p:spPr>
        </p:sp>
      </p:grpSp>
      <p:grpSp>
        <p:nvGrpSpPr>
          <p:cNvPr id="4" name="Group 4"/>
          <p:cNvGrpSpPr/>
          <p:nvPr/>
        </p:nvGrpSpPr>
        <p:grpSpPr>
          <a:xfrm>
            <a:off x="0" y="1263257"/>
            <a:ext cx="10717976" cy="9023743"/>
            <a:chOff x="0" y="0"/>
            <a:chExt cx="14290634" cy="12031657"/>
          </a:xfrm>
        </p:grpSpPr>
        <p:pic>
          <p:nvPicPr>
            <p:cNvPr id="5" name="Picture 5"/>
            <p:cNvPicPr>
              <a:picLocks noChangeAspect="1"/>
            </p:cNvPicPr>
            <p:nvPr/>
          </p:nvPicPr>
          <p:blipFill>
            <a:blip r:embed="rId2"/>
            <a:srcRect l="10408" r="10408"/>
            <a:stretch>
              <a:fillRect/>
            </a:stretch>
          </p:blipFill>
          <p:spPr>
            <a:xfrm>
              <a:off x="0" y="0"/>
              <a:ext cx="14290634" cy="12031657"/>
            </a:xfrm>
            <a:prstGeom prst="rect">
              <a:avLst/>
            </a:prstGeom>
          </p:spPr>
        </p:pic>
      </p:grpSp>
      <p:grpSp>
        <p:nvGrpSpPr>
          <p:cNvPr id="6" name="Group 6"/>
          <p:cNvGrpSpPr/>
          <p:nvPr/>
        </p:nvGrpSpPr>
        <p:grpSpPr>
          <a:xfrm>
            <a:off x="1028700" y="438616"/>
            <a:ext cx="1562949" cy="417760"/>
            <a:chOff x="0" y="0"/>
            <a:chExt cx="570168" cy="152400"/>
          </a:xfrm>
        </p:grpSpPr>
        <p:sp>
          <p:nvSpPr>
            <p:cNvPr id="7" name="Freeform 7"/>
            <p:cNvSpPr/>
            <p:nvPr/>
          </p:nvSpPr>
          <p:spPr>
            <a:xfrm>
              <a:off x="0" y="0"/>
              <a:ext cx="570168" cy="152400"/>
            </a:xfrm>
            <a:custGeom>
              <a:avLst/>
              <a:gdLst/>
              <a:ahLst/>
              <a:cxnLst/>
              <a:rect l="l" t="t" r="r" b="b"/>
              <a:pathLst>
                <a:path w="570168" h="152400">
                  <a:moveTo>
                    <a:pt x="0" y="0"/>
                  </a:moveTo>
                  <a:lnTo>
                    <a:pt x="570168" y="0"/>
                  </a:lnTo>
                  <a:lnTo>
                    <a:pt x="570168" y="152400"/>
                  </a:lnTo>
                  <a:lnTo>
                    <a:pt x="0" y="152400"/>
                  </a:lnTo>
                  <a:close/>
                </a:path>
              </a:pathLst>
            </a:custGeom>
            <a:solidFill>
              <a:srgbClr val="2C5E74"/>
            </a:solidFill>
          </p:spPr>
        </p:sp>
      </p:grpSp>
      <p:sp>
        <p:nvSpPr>
          <p:cNvPr id="8" name="TextBox 8"/>
          <p:cNvSpPr txBox="1"/>
          <p:nvPr/>
        </p:nvSpPr>
        <p:spPr>
          <a:xfrm>
            <a:off x="11274608" y="187325"/>
            <a:ext cx="7013392" cy="1816100"/>
          </a:xfrm>
          <a:prstGeom prst="rect">
            <a:avLst/>
          </a:prstGeom>
        </p:spPr>
        <p:txBody>
          <a:bodyPr lIns="0" tIns="0" rIns="0" bIns="0" rtlCol="0" anchor="t">
            <a:spAutoFit/>
          </a:bodyPr>
          <a:lstStyle/>
          <a:p>
            <a:pPr>
              <a:lnSpc>
                <a:spcPts val="6999"/>
              </a:lnSpc>
            </a:pPr>
            <a:r>
              <a:rPr lang="en-US" sz="6999">
                <a:solidFill>
                  <a:srgbClr val="F6F2F1"/>
                </a:solidFill>
                <a:latin typeface="League Spartan Bold"/>
              </a:rPr>
              <a:t>BENEFITS OF STEM MAJORS</a:t>
            </a:r>
          </a:p>
        </p:txBody>
      </p:sp>
      <p:sp>
        <p:nvSpPr>
          <p:cNvPr id="9" name="TextBox 9"/>
          <p:cNvSpPr txBox="1"/>
          <p:nvPr/>
        </p:nvSpPr>
        <p:spPr>
          <a:xfrm>
            <a:off x="10477441" y="3888543"/>
            <a:ext cx="7810559" cy="3668395"/>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FAFAFA"/>
                </a:solidFill>
                <a:latin typeface="Aileron Regular Bold"/>
              </a:rPr>
              <a:t>Impact the World</a:t>
            </a:r>
          </a:p>
          <a:p>
            <a:pPr marL="1122679" lvl="1" indent="-561340">
              <a:lnSpc>
                <a:spcPts val="7279"/>
              </a:lnSpc>
              <a:buFont typeface="Arial"/>
              <a:buChar char="•"/>
            </a:pPr>
            <a:r>
              <a:rPr lang="en-US" sz="5199">
                <a:solidFill>
                  <a:srgbClr val="FAFAFA"/>
                </a:solidFill>
                <a:latin typeface="Aileron Regular Bold"/>
              </a:rPr>
              <a:t>High salaries</a:t>
            </a:r>
          </a:p>
          <a:p>
            <a:pPr marL="1122679" lvl="1" indent="-561340">
              <a:lnSpc>
                <a:spcPts val="7279"/>
              </a:lnSpc>
              <a:buFont typeface="Arial"/>
              <a:buChar char="•"/>
            </a:pPr>
            <a:r>
              <a:rPr lang="en-US" sz="5199">
                <a:solidFill>
                  <a:srgbClr val="FAFAFA"/>
                </a:solidFill>
                <a:latin typeface="Aileron Regular Bold"/>
              </a:rPr>
              <a:t>Job Satisfaction</a:t>
            </a:r>
          </a:p>
          <a:p>
            <a:pPr marL="1122679" lvl="1" indent="-561340">
              <a:lnSpc>
                <a:spcPts val="7279"/>
              </a:lnSpc>
              <a:buFont typeface="Arial"/>
              <a:buChar char="•"/>
            </a:pPr>
            <a:r>
              <a:rPr lang="en-US" sz="5199">
                <a:solidFill>
                  <a:srgbClr val="FAFAFA"/>
                </a:solidFill>
                <a:latin typeface="Aileron Regular Bold"/>
              </a:rPr>
              <a:t>Growing Career Field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494</Words>
  <Application>Microsoft Office PowerPoint</Application>
  <PresentationFormat>Custom</PresentationFormat>
  <Paragraphs>118</Paragraphs>
  <Slides>21</Slides>
  <Notes>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vt:i4>
      </vt:variant>
    </vt:vector>
  </HeadingPairs>
  <TitlesOfParts>
    <vt:vector size="40" baseType="lpstr">
      <vt:lpstr>Arial</vt:lpstr>
      <vt:lpstr>DM Sans Bold</vt:lpstr>
      <vt:lpstr>Aileron Regular</vt:lpstr>
      <vt:lpstr>League Spartan Bold</vt:lpstr>
      <vt:lpstr>Garet Bold</vt:lpstr>
      <vt:lpstr>Montserrat Bold</vt:lpstr>
      <vt:lpstr>Aileron Regular Bold</vt:lpstr>
      <vt:lpstr>Poppins Bold</vt:lpstr>
      <vt:lpstr>Lato Bold</vt:lpstr>
      <vt:lpstr>Montserrat Extra-Bold</vt:lpstr>
      <vt:lpstr>Montserrat</vt:lpstr>
      <vt:lpstr>Playlist Script Bold</vt:lpstr>
      <vt:lpstr>Open Sans Light</vt:lpstr>
      <vt:lpstr>Open Sauce SemiBold Bold</vt:lpstr>
      <vt:lpstr>Open Sans Light Bold</vt:lpstr>
      <vt:lpstr>Calibri</vt:lpstr>
      <vt:lpstr>DM Sans</vt:lpstr>
      <vt:lpstr>Amsterdam Four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White Minimalistic Company Profile Presentation</dc:title>
  <dc:creator>Dwayne Clarke</dc:creator>
  <cp:lastModifiedBy>Dwayne Clarke</cp:lastModifiedBy>
  <cp:revision>7</cp:revision>
  <dcterms:created xsi:type="dcterms:W3CDTF">2006-08-16T00:00:00Z</dcterms:created>
  <dcterms:modified xsi:type="dcterms:W3CDTF">2022-07-09T01:33:33Z</dcterms:modified>
  <dc:identifier>DAFEeS7MNP0</dc:identifier>
</cp:coreProperties>
</file>